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8" r:id="rId4"/>
    <p:sldId id="288" r:id="rId5"/>
    <p:sldId id="289" r:id="rId6"/>
    <p:sldId id="257" r:id="rId7"/>
    <p:sldId id="261" r:id="rId8"/>
    <p:sldId id="295" r:id="rId9"/>
    <p:sldId id="290" r:id="rId10"/>
    <p:sldId id="273" r:id="rId11"/>
    <p:sldId id="292" r:id="rId12"/>
    <p:sldId id="293" r:id="rId13"/>
    <p:sldId id="265" r:id="rId14"/>
    <p:sldId id="294" r:id="rId15"/>
    <p:sldId id="279" r:id="rId16"/>
    <p:sldId id="270" r:id="rId17"/>
    <p:sldId id="271" r:id="rId18"/>
    <p:sldId id="283" r:id="rId19"/>
    <p:sldId id="264" r:id="rId20"/>
    <p:sldId id="28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5AE82-1F6E-4A27-BCE0-69FA6CAC2D86}" type="datetimeFigureOut">
              <a:rPr lang="it-IT" smtClean="0"/>
              <a:pPr/>
              <a:t>30/03/2019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7A9B9-F32C-4F33-B47E-80AA10003B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221F-903B-4EB0-A2E5-06F948A94D3B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2F92-6781-4293-9910-259941C17003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29E4-DABC-4B02-B563-2D2283E56B66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556D-418A-433F-A352-ED79CEA7E039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474B-0F7A-4A42-B173-F31C41BA1610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E6C3-AF23-4774-A0D7-2B865823DD02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63BD-DFD4-4C8D-AD89-3C8886F1AFC6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C13-C2E6-4BE3-B8E1-89146ABA57E4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8B3A-C3B4-45E4-967B-B8B6101785C6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6464-6585-4E0F-889E-22070AFFD932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DE4D-5B89-43E7-A1AB-50F90720221E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68EB-4A62-4DA6-B834-9DEA7E4A225D}" type="datetime1">
              <a:rPr lang="it-IT" smtClean="0"/>
              <a:pPr/>
              <a:t>30/03/2019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253B-46AB-4E5A-933B-A0FD3940491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ahUKEwiPjd709JnKAhVMSRoKHZlzDEkQjRwIBw&amp;url=http://www.valerianicoletta.it/teatro.html&amp;psig=AFQjCNEdxSB8q7fELCY86CPgfdqfAGJxpA&amp;ust=1452332082745073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179512" y="3861048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2400" b="1" i="1" dirty="0">
              <a:latin typeface="Palatino Linotype" pitchFamily="18" charset="0"/>
            </a:endParaRPr>
          </a:p>
          <a:p>
            <a:pPr algn="ctr"/>
            <a:r>
              <a:rPr lang="it-IT" sz="2400" b="1" i="1" dirty="0">
                <a:latin typeface="Palatino Linotype" pitchFamily="18" charset="0"/>
              </a:rPr>
              <a:t>Incontro </a:t>
            </a:r>
            <a:r>
              <a:rPr lang="it-IT" sz="2400" b="1" i="1" dirty="0" smtClean="0">
                <a:latin typeface="Palatino Linotype" pitchFamily="18" charset="0"/>
              </a:rPr>
              <a:t>con l’autore</a:t>
            </a:r>
          </a:p>
          <a:p>
            <a:pPr algn="ctr"/>
            <a:r>
              <a:rPr lang="it-IT" sz="2400" b="1" i="1" dirty="0" smtClean="0">
                <a:solidFill>
                  <a:srgbClr val="FF0000"/>
                </a:solidFill>
                <a:latin typeface="Palatino Linotype" pitchFamily="18" charset="0"/>
              </a:rPr>
              <a:t>SALVATORE LIGUORI</a:t>
            </a:r>
          </a:p>
          <a:p>
            <a:pPr algn="ctr"/>
            <a:endParaRPr lang="it-IT" sz="2400" b="1" i="1" dirty="0">
              <a:latin typeface="Palatino Linotype" pitchFamily="18" charset="0"/>
            </a:endParaRPr>
          </a:p>
          <a:p>
            <a:pPr algn="ctr"/>
            <a:r>
              <a:rPr lang="it-IT" sz="2400" b="1" i="1" dirty="0" err="1" smtClean="0">
                <a:latin typeface="Palatino Linotype" pitchFamily="18" charset="0"/>
              </a:rPr>
              <a:t>Giovedi</a:t>
            </a:r>
            <a:r>
              <a:rPr lang="it-IT" sz="2400" b="1" i="1" dirty="0" smtClean="0">
                <a:latin typeface="Palatino Linotype" pitchFamily="18" charset="0"/>
              </a:rPr>
              <a:t> 11 aprile 2019</a:t>
            </a:r>
            <a:endParaRPr lang="it-IT" b="1" i="1" dirty="0">
              <a:latin typeface="Palatino Linotype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552" y="2492896"/>
            <a:ext cx="4968552" cy="1277273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rgbClr val="B0CCD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 dirty="0" smtClean="0">
                <a:latin typeface="Palatino Linotype" pitchFamily="18" charset="0"/>
              </a:rPr>
              <a:t>Presentazione del romanzo storico</a:t>
            </a:r>
          </a:p>
          <a:p>
            <a:pPr algn="ctr">
              <a:spcBef>
                <a:spcPct val="50000"/>
              </a:spcBef>
            </a:pPr>
            <a:r>
              <a:rPr lang="it-IT" sz="2000" b="1" i="1" dirty="0" smtClean="0">
                <a:latin typeface="Palatino Linotype" pitchFamily="18" charset="0"/>
              </a:rPr>
              <a:t>QUEL RAMO </a:t>
            </a:r>
            <a:r>
              <a:rPr lang="it-IT" sz="2000" b="1" i="1" dirty="0" err="1" smtClean="0">
                <a:latin typeface="Palatino Linotype" pitchFamily="18" charset="0"/>
              </a:rPr>
              <a:t>DI</a:t>
            </a:r>
            <a:r>
              <a:rPr lang="it-IT" sz="2000" b="1" i="1" dirty="0" smtClean="0">
                <a:latin typeface="Palatino Linotype" pitchFamily="18" charset="0"/>
              </a:rPr>
              <a:t> PERO FRUTTATO</a:t>
            </a:r>
          </a:p>
          <a:p>
            <a:pPr algn="ctr">
              <a:spcBef>
                <a:spcPct val="50000"/>
              </a:spcBef>
            </a:pPr>
            <a:r>
              <a:rPr lang="it-IT" b="1" i="1" dirty="0" smtClean="0">
                <a:latin typeface="Palatino Linotype" pitchFamily="18" charset="0"/>
              </a:rPr>
              <a:t>EDIZIONE  ARACNE</a:t>
            </a:r>
            <a:endParaRPr lang="it-IT" b="1" i="1" dirty="0"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1" y="2361546"/>
            <a:ext cx="2894423" cy="40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2627784" y="620688"/>
            <a:ext cx="540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2400" b="1" i="1" dirty="0">
              <a:latin typeface="Palatino Linotype" pitchFamily="18" charset="0"/>
            </a:endParaRPr>
          </a:p>
          <a:p>
            <a:pPr algn="ctr"/>
            <a:r>
              <a:rPr lang="it-IT" sz="1600" b="1" i="1" dirty="0" smtClean="0">
                <a:latin typeface="Palatino Linotype" pitchFamily="18" charset="0"/>
              </a:rPr>
              <a:t>ISTITUTO </a:t>
            </a:r>
            <a:r>
              <a:rPr lang="it-IT" sz="1600" b="1" i="1" dirty="0" err="1" smtClean="0">
                <a:latin typeface="Palatino Linotype" pitchFamily="18" charset="0"/>
              </a:rPr>
              <a:t>DI</a:t>
            </a:r>
            <a:r>
              <a:rPr lang="it-IT" sz="1600" b="1" i="1" dirty="0" smtClean="0">
                <a:latin typeface="Palatino Linotype" pitchFamily="18" charset="0"/>
              </a:rPr>
              <a:t> ISTRUZIONE SUPERIORE </a:t>
            </a:r>
            <a:endParaRPr lang="it-IT" sz="1600" b="1" i="1" dirty="0" smtClean="0">
              <a:latin typeface="Palatino Linotype" pitchFamily="18" charset="0"/>
            </a:endParaRPr>
          </a:p>
          <a:p>
            <a:pPr algn="ctr"/>
            <a:endParaRPr lang="it-IT" sz="1600" b="1" i="1" dirty="0" smtClean="0">
              <a:latin typeface="Palatino Linotype" pitchFamily="18" charset="0"/>
            </a:endParaRPr>
          </a:p>
          <a:p>
            <a:pPr algn="ctr"/>
            <a:r>
              <a:rPr lang="it-IT" sz="1600" b="1" i="1" dirty="0" err="1" smtClean="0">
                <a:latin typeface="Palatino Linotype" pitchFamily="18" charset="0"/>
              </a:rPr>
              <a:t>I.T.C</a:t>
            </a:r>
            <a:r>
              <a:rPr lang="it-IT" sz="1600" b="1" i="1" dirty="0" smtClean="0">
                <a:latin typeface="Palatino Linotype" pitchFamily="18" charset="0"/>
              </a:rPr>
              <a:t> </a:t>
            </a:r>
            <a:r>
              <a:rPr lang="it-IT" sz="1600" b="1" i="1" dirty="0" err="1" smtClean="0">
                <a:latin typeface="Palatino Linotype" pitchFamily="18" charset="0"/>
              </a:rPr>
              <a:t>DI</a:t>
            </a:r>
            <a:r>
              <a:rPr lang="it-IT" sz="1600" b="1" i="1" dirty="0" smtClean="0">
                <a:latin typeface="Palatino Linotype" pitchFamily="18" charset="0"/>
              </a:rPr>
              <a:t> VITTORIO - </a:t>
            </a:r>
            <a:r>
              <a:rPr lang="it-IT" sz="1600" b="1" i="1" dirty="0" err="1" smtClean="0">
                <a:latin typeface="Palatino Linotype" pitchFamily="18" charset="0"/>
              </a:rPr>
              <a:t>I.T.I.</a:t>
            </a:r>
            <a:r>
              <a:rPr lang="it-IT" sz="1600" b="1" i="1" dirty="0" smtClean="0">
                <a:latin typeface="Palatino Linotype" pitchFamily="18" charset="0"/>
              </a:rPr>
              <a:t> LATTANZIO</a:t>
            </a:r>
          </a:p>
          <a:p>
            <a:pPr algn="ctr"/>
            <a:endParaRPr lang="it-IT" b="1" i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548680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Comandante SEGESSER VON BRUNEGG</a:t>
            </a:r>
          </a:p>
        </p:txBody>
      </p:sp>
      <p:pic>
        <p:nvPicPr>
          <p:cNvPr id="19458" name="Picture 2" descr="Risultati immagini per comandante delle guardie svizz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353778" cy="401533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6012160" y="1268760"/>
            <a:ext cx="29523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i="1" dirty="0" smtClean="0">
                <a:latin typeface="Palatino Linotype" pitchFamily="18" charset="0"/>
                <a:cs typeface="Times New Roman" pitchFamily="18" charset="0"/>
              </a:rPr>
              <a:t>Il </a:t>
            </a:r>
            <a:r>
              <a:rPr lang="it-IT" sz="2800" b="1" i="1" dirty="0" smtClean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comandante</a:t>
            </a:r>
            <a:r>
              <a:rPr lang="it-IT" sz="2800" i="1" dirty="0" smtClean="0">
                <a:latin typeface="Palatino Linotype" pitchFamily="18" charset="0"/>
                <a:cs typeface="Times New Roman" pitchFamily="18" charset="0"/>
              </a:rPr>
              <a:t> era un uomo di notevole altezza, come imponeva la sua carica, con i capelli bianchi tagliati come un prato all’inglese, aveva un fisico asciutto e levigato, nonostante l’età …</a:t>
            </a:r>
            <a:endParaRPr lang="it-IT" sz="2800" i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54868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     HANS GUTENBERG</a:t>
            </a:r>
          </a:p>
        </p:txBody>
      </p:sp>
      <p:pic>
        <p:nvPicPr>
          <p:cNvPr id="43010" name="Picture 2" descr="Risultati immagini per GUARDIE SVIZZ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3286125" cy="47625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64088" y="620107"/>
            <a:ext cx="32403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Hans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era un tipo tranquillo, alto come una betulla, gli occhi stretti, i capelli rossi, il viso un mare di efelidi.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Aveva scelto di fare la guardia del papa per lasciare la vita monotona del suo cantone svizzero dei Grigioni</a:t>
            </a:r>
            <a:r>
              <a:rPr kumimoji="0" lang="it-IT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Times New Roman" pitchFamily="18" charset="0"/>
              </a:rPr>
              <a:t>  …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54868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ALBERT ROSIN</a:t>
            </a:r>
          </a:p>
        </p:txBody>
      </p:sp>
      <p:pic>
        <p:nvPicPr>
          <p:cNvPr id="45058" name="Picture 2" descr="Risultati immagini per GUARDIE SVIZZ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45855"/>
            <a:ext cx="2592288" cy="472711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0" y="1196752"/>
            <a:ext cx="31683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b="1" i="1" dirty="0" smtClean="0">
                <a:solidFill>
                  <a:srgbClr val="FF0000"/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Albert</a:t>
            </a:r>
            <a:r>
              <a:rPr lang="it-IT" sz="2800" i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aveva vent’anni, un viso affilato, un importante naso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800" i="1" dirty="0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aquilino, occhi di un intenso colore verde acqua marina e intuito da </a:t>
            </a:r>
            <a:r>
              <a:rPr lang="it-IT" sz="2800" i="1" dirty="0" err="1" smtClean="0"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volpe…</a:t>
            </a:r>
            <a:endParaRPr lang="it-IT" sz="2800" i="1" dirty="0" smtClean="0"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19672" y="62068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VIA APPIA, LA REGINA VIARUM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Risultati immagini per percorso della via ap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062176" cy="4600948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43608" y="62068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BITONTO - LOCANDA IL GRIFO – </a:t>
            </a:r>
            <a:r>
              <a:rPr lang="it-IT" sz="2800" b="1" dirty="0" smtClean="0">
                <a:solidFill>
                  <a:srgbClr val="FF0000"/>
                </a:solidFill>
              </a:rPr>
              <a:t>NONNA SISINA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6082" name="Picture 2" descr="Risultati immagini per LA TAVE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628800"/>
            <a:ext cx="6945855" cy="4233664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11760" y="62068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SACCO </a:t>
            </a:r>
            <a:r>
              <a:rPr lang="it-IT" sz="2800" b="1" dirty="0" err="1" smtClean="0">
                <a:solidFill>
                  <a:srgbClr val="FF0000"/>
                </a:solidFill>
              </a:rPr>
              <a:t>DI</a:t>
            </a:r>
            <a:r>
              <a:rPr lang="it-IT" sz="2800" b="1" dirty="0" smtClean="0">
                <a:solidFill>
                  <a:srgbClr val="FF0000"/>
                </a:solidFill>
              </a:rPr>
              <a:t> ROMA 6 MAGGIO 1527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Risultati immagini per SACCO DI ROMA LANZICHENEC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57344"/>
            <a:ext cx="7344816" cy="4698857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9807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CRETA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img1.amando.it/imagesdyn/articoli/50/60/639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5280535" cy="3107433"/>
          </a:xfrm>
          <a:prstGeom prst="rect">
            <a:avLst/>
          </a:prstGeom>
          <a:noFill/>
        </p:spPr>
      </p:pic>
      <p:pic>
        <p:nvPicPr>
          <p:cNvPr id="6148" name="Picture 4" descr="Risultati immagini per guardia svizz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77972"/>
            <a:ext cx="2304256" cy="3387257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012160" y="528204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</a:rPr>
              <a:t>GUARDIA SVIZZERA INFEDELE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03848" y="6206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MERCATO  ARABO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farm4.static.flickr.com/3588/3512701621_67057c98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59061"/>
            <a:ext cx="7272808" cy="4872783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03848" y="6206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GIUDA ISCARIOTA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Risultati immagini per GIUDA CARAVAGG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83070"/>
            <a:ext cx="6120680" cy="476742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524328" y="17728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1602, Dublino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n Girola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6192688" cy="4494693"/>
          </a:xfrm>
          <a:prstGeom prst="rect">
            <a:avLst/>
          </a:prstGeom>
          <a:noFill/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62068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SAN GIROLAMO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76256" y="17728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1605,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Galleria Borghese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64088" y="764704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  <a:latin typeface="Palatino Linotype" pitchFamily="18" charset="0"/>
              </a:rPr>
              <a:t>Gregorio </a:t>
            </a:r>
            <a:r>
              <a:rPr lang="it-IT" sz="2800" b="1" i="1" dirty="0" smtClean="0">
                <a:solidFill>
                  <a:srgbClr val="FF0000"/>
                </a:solidFill>
                <a:latin typeface="Palatino Linotype" pitchFamily="18" charset="0"/>
              </a:rPr>
              <a:t>XIII</a:t>
            </a:r>
            <a:r>
              <a:rPr lang="it-IT" sz="2800" i="1" dirty="0">
                <a:latin typeface="Palatino Linotype" pitchFamily="18" charset="0"/>
              </a:rPr>
              <a:t> </a:t>
            </a:r>
            <a:r>
              <a:rPr lang="it-IT" sz="2800" b="1" i="1" dirty="0">
                <a:latin typeface="Palatino Linotype" pitchFamily="18" charset="0"/>
              </a:rPr>
              <a:t>Ugo Boncompagni</a:t>
            </a:r>
            <a:r>
              <a:rPr lang="it-IT" sz="2800" i="1" dirty="0">
                <a:latin typeface="Palatino Linotype" pitchFamily="18" charset="0"/>
              </a:rPr>
              <a:t> </a:t>
            </a:r>
            <a:r>
              <a:rPr lang="it-IT" sz="2800" i="1" dirty="0" smtClean="0">
                <a:latin typeface="Palatino Linotype" pitchFamily="18" charset="0"/>
              </a:rPr>
              <a:t> è considerato </a:t>
            </a:r>
            <a:r>
              <a:rPr lang="it-IT" sz="2800" i="1" dirty="0">
                <a:latin typeface="Palatino Linotype" pitchFamily="18" charset="0"/>
              </a:rPr>
              <a:t>come uno dei pontefici più importanti dell'età moderna, soprattutto per quanto riguarda </a:t>
            </a:r>
            <a:r>
              <a:rPr lang="it-IT" sz="2800" i="1" dirty="0" smtClean="0">
                <a:latin typeface="Palatino Linotype" pitchFamily="18" charset="0"/>
              </a:rPr>
              <a:t>la </a:t>
            </a:r>
            <a:r>
              <a:rPr lang="it-IT" sz="2800" i="1" dirty="0">
                <a:latin typeface="Palatino Linotype" pitchFamily="18" charset="0"/>
              </a:rPr>
              <a:t>riforma apportata al </a:t>
            </a:r>
            <a:r>
              <a:rPr lang="it-IT" sz="2800" b="1" i="1" dirty="0">
                <a:solidFill>
                  <a:srgbClr val="FF0000"/>
                </a:solidFill>
                <a:latin typeface="Palatino Linotype" pitchFamily="18" charset="0"/>
              </a:rPr>
              <a:t>calendario</a:t>
            </a:r>
            <a:r>
              <a:rPr lang="it-IT" sz="2800" i="1" dirty="0">
                <a:latin typeface="Palatino Linotype" pitchFamily="18" charset="0"/>
              </a:rPr>
              <a:t> che prende il suo nome</a:t>
            </a:r>
            <a:r>
              <a:rPr lang="it-IT" sz="2800" i="1" dirty="0" smtClean="0">
                <a:latin typeface="Palatino Linotype" pitchFamily="18" charset="0"/>
              </a:rPr>
              <a:t>.</a:t>
            </a:r>
          </a:p>
          <a:p>
            <a:r>
              <a:rPr lang="it-IT" sz="2800" i="1" dirty="0" smtClean="0">
                <a:latin typeface="Palatino Linotype" pitchFamily="18" charset="0"/>
              </a:rPr>
              <a:t>Muore il </a:t>
            </a:r>
            <a:r>
              <a:rPr lang="it-IT" sz="2800" b="1" i="1" dirty="0" smtClean="0">
                <a:solidFill>
                  <a:srgbClr val="FF0000"/>
                </a:solidFill>
                <a:latin typeface="Palatino Linotype" pitchFamily="18" charset="0"/>
              </a:rPr>
              <a:t>10 aprile 1585</a:t>
            </a:r>
            <a:endParaRPr lang="it-IT" sz="2800" b="1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5124" name="Picture 4" descr="Stemma di papa Gregorio X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744416" cy="3571237"/>
          </a:xfrm>
          <a:prstGeom prst="rect">
            <a:avLst/>
          </a:prstGeom>
          <a:noFill/>
        </p:spPr>
      </p:pic>
      <p:pic>
        <p:nvPicPr>
          <p:cNvPr id="4" name="Picture 2" descr="http://blog.studenti.it/biscobreak/wp-content/uploads/2015/02/calend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84062"/>
            <a:ext cx="1728192" cy="254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1124744"/>
            <a:ext cx="66247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latin typeface="Palatino Linotype" pitchFamily="18" charset="0"/>
              </a:rPr>
              <a:t>A VOLTE SCAVIAMO DENTRO </a:t>
            </a:r>
            <a:r>
              <a:rPr lang="it-IT" sz="3200" b="1" i="1" dirty="0" err="1" smtClean="0">
                <a:latin typeface="Palatino Linotype" pitchFamily="18" charset="0"/>
              </a:rPr>
              <a:t>DI</a:t>
            </a:r>
            <a:r>
              <a:rPr lang="it-IT" sz="3200" b="1" i="1" dirty="0" smtClean="0">
                <a:latin typeface="Palatino Linotype" pitchFamily="18" charset="0"/>
              </a:rPr>
              <a:t> NOI </a:t>
            </a:r>
          </a:p>
          <a:p>
            <a:r>
              <a:rPr lang="it-IT" sz="3200" b="1" i="1" dirty="0" smtClean="0">
                <a:latin typeface="Palatino Linotype" pitchFamily="18" charset="0"/>
              </a:rPr>
              <a:t>PER CERCARE IL BENE /</a:t>
            </a:r>
          </a:p>
          <a:p>
            <a:endParaRPr lang="it-IT" sz="3200" b="1" i="1" dirty="0" smtClean="0">
              <a:latin typeface="Palatino Linotype" pitchFamily="18" charset="0"/>
            </a:endParaRPr>
          </a:p>
          <a:p>
            <a:r>
              <a:rPr lang="it-IT" sz="3200" b="1" i="1" dirty="0" smtClean="0">
                <a:latin typeface="Palatino Linotype" pitchFamily="18" charset="0"/>
              </a:rPr>
              <a:t>CONVINTI E PERTINACI /</a:t>
            </a:r>
          </a:p>
          <a:p>
            <a:endParaRPr lang="it-IT" sz="3200" b="1" i="1" dirty="0" smtClean="0">
              <a:latin typeface="Palatino Linotype" pitchFamily="18" charset="0"/>
            </a:endParaRPr>
          </a:p>
          <a:p>
            <a:r>
              <a:rPr lang="it-IT" sz="3200" b="1" i="1" dirty="0" smtClean="0">
                <a:latin typeface="Palatino Linotype" pitchFamily="18" charset="0"/>
              </a:rPr>
              <a:t>PURTROPPO SPESSO NE FUORIESCE / </a:t>
            </a:r>
          </a:p>
          <a:p>
            <a:r>
              <a:rPr lang="it-IT" sz="3200" b="1" i="1" dirty="0" smtClean="0">
                <a:latin typeface="Palatino Linotype" pitchFamily="18" charset="0"/>
              </a:rPr>
              <a:t>IN GRAN COPIA /</a:t>
            </a:r>
          </a:p>
          <a:p>
            <a:r>
              <a:rPr lang="it-IT" sz="3200" b="1" i="1" dirty="0" smtClean="0">
                <a:latin typeface="Palatino Linotype" pitchFamily="18" charset="0"/>
              </a:rPr>
              <a:t>IL MALE</a:t>
            </a:r>
            <a:endParaRPr lang="it-IT" sz="3200" b="1" dirty="0">
              <a:latin typeface="Palatino Linotype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timeofthechurch.files.wordpress.com/2013/03/papal-concl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16832"/>
            <a:ext cx="53673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upload.wikimedia.org/wikipedia/commons/2/20/Fumo_br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8840"/>
            <a:ext cx="27654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8"/>
          <p:cNvSpPr txBox="1">
            <a:spLocks noChangeArrowheads="1"/>
          </p:cNvSpPr>
          <p:nvPr/>
        </p:nvSpPr>
        <p:spPr bwMode="auto">
          <a:xfrm>
            <a:off x="827584" y="692696"/>
            <a:ext cx="7489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La Cappella Sistina – il CONCLAVE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96136" y="487025"/>
            <a:ext cx="2880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  <a:latin typeface="Palatino Linotype" pitchFamily="18" charset="0"/>
              </a:rPr>
              <a:t>Sisto V</a:t>
            </a:r>
            <a:r>
              <a:rPr lang="it-IT" sz="2800" i="1" dirty="0">
                <a:latin typeface="Palatino Linotype" pitchFamily="18" charset="0"/>
              </a:rPr>
              <a:t>, </a:t>
            </a:r>
            <a:r>
              <a:rPr lang="it-IT" sz="2800" b="1" i="1" dirty="0" smtClean="0">
                <a:latin typeface="Palatino Linotype" pitchFamily="18" charset="0"/>
              </a:rPr>
              <a:t>Felice </a:t>
            </a:r>
            <a:r>
              <a:rPr lang="it-IT" sz="2800" b="1" i="1" dirty="0" err="1" smtClean="0">
                <a:latin typeface="Palatino Linotype" pitchFamily="18" charset="0"/>
              </a:rPr>
              <a:t>Peretti</a:t>
            </a:r>
            <a:r>
              <a:rPr lang="it-IT" sz="2800" b="1" i="1" dirty="0" smtClean="0">
                <a:latin typeface="Palatino Linotype" pitchFamily="18" charset="0"/>
              </a:rPr>
              <a:t> </a:t>
            </a:r>
            <a:r>
              <a:rPr lang="it-IT" sz="2800" i="1" dirty="0" smtClean="0">
                <a:latin typeface="Palatino Linotype" pitchFamily="18" charset="0"/>
              </a:rPr>
              <a:t>, </a:t>
            </a:r>
            <a:r>
              <a:rPr lang="it-IT" sz="2800" b="1" i="1" dirty="0" err="1" smtClean="0">
                <a:solidFill>
                  <a:srgbClr val="FF0000"/>
                </a:solidFill>
                <a:latin typeface="Palatino Linotype" pitchFamily="18" charset="0"/>
              </a:rPr>
              <a:t>piceno</a:t>
            </a:r>
            <a:r>
              <a:rPr lang="it-IT" sz="2800" i="1" dirty="0" smtClean="0">
                <a:latin typeface="Palatino Linotype" pitchFamily="18" charset="0"/>
              </a:rPr>
              <a:t>,</a:t>
            </a:r>
          </a:p>
          <a:p>
            <a:r>
              <a:rPr lang="it-IT" sz="2800" i="1" dirty="0">
                <a:latin typeface="Palatino Linotype" pitchFamily="18" charset="0"/>
              </a:rPr>
              <a:t> </a:t>
            </a:r>
            <a:r>
              <a:rPr lang="it-IT" sz="2800" i="1" dirty="0" smtClean="0">
                <a:latin typeface="Palatino Linotype" pitchFamily="18" charset="0"/>
              </a:rPr>
              <a:t>fu </a:t>
            </a:r>
            <a:r>
              <a:rPr lang="it-IT" sz="2800" i="1" dirty="0">
                <a:latin typeface="Palatino Linotype" pitchFamily="18" charset="0"/>
              </a:rPr>
              <a:t>il </a:t>
            </a:r>
            <a:r>
              <a:rPr lang="it-IT" sz="2800" i="1" dirty="0" smtClean="0">
                <a:latin typeface="Palatino Linotype" pitchFamily="18" charset="0"/>
              </a:rPr>
              <a:t>227º</a:t>
            </a:r>
            <a:r>
              <a:rPr lang="it-IT" sz="2800" i="1" dirty="0">
                <a:latin typeface="Palatino Linotype" pitchFamily="18" charset="0"/>
              </a:rPr>
              <a:t> </a:t>
            </a:r>
            <a:r>
              <a:rPr lang="it-IT" sz="2800" i="1" dirty="0" smtClean="0">
                <a:latin typeface="Palatino Linotype" pitchFamily="18" charset="0"/>
              </a:rPr>
              <a:t> papa</a:t>
            </a:r>
            <a:r>
              <a:rPr lang="it-IT" sz="2800" i="1" dirty="0">
                <a:latin typeface="Palatino Linotype" pitchFamily="18" charset="0"/>
              </a:rPr>
              <a:t> </a:t>
            </a:r>
            <a:endParaRPr lang="it-IT" sz="2800" i="1" dirty="0" smtClean="0">
              <a:latin typeface="Palatino Linotype" pitchFamily="18" charset="0"/>
            </a:endParaRPr>
          </a:p>
          <a:p>
            <a:r>
              <a:rPr lang="it-IT" sz="2800" i="1" dirty="0" smtClean="0">
                <a:latin typeface="Palatino Linotype" pitchFamily="18" charset="0"/>
              </a:rPr>
              <a:t>della</a:t>
            </a:r>
            <a:r>
              <a:rPr lang="it-IT" sz="2800" i="1" dirty="0">
                <a:latin typeface="Palatino Linotype" pitchFamily="18" charset="0"/>
              </a:rPr>
              <a:t> Chiesa </a:t>
            </a:r>
            <a:r>
              <a:rPr lang="it-IT" sz="2800" i="1" dirty="0" smtClean="0">
                <a:latin typeface="Palatino Linotype" pitchFamily="18" charset="0"/>
              </a:rPr>
              <a:t>cattolica dal</a:t>
            </a:r>
            <a:r>
              <a:rPr lang="it-IT" sz="2800" i="1" dirty="0">
                <a:latin typeface="Palatino Linotype" pitchFamily="18" charset="0"/>
              </a:rPr>
              <a:t> </a:t>
            </a:r>
            <a:r>
              <a:rPr lang="it-IT" sz="2800" b="1" i="1" dirty="0">
                <a:solidFill>
                  <a:srgbClr val="FF0000"/>
                </a:solidFill>
                <a:latin typeface="Palatino Linotype" pitchFamily="18" charset="0"/>
              </a:rPr>
              <a:t>1585</a:t>
            </a:r>
            <a:r>
              <a:rPr lang="it-IT" sz="2800" i="1" dirty="0">
                <a:latin typeface="Palatino Linotype" pitchFamily="18" charset="0"/>
              </a:rPr>
              <a:t> alla </a:t>
            </a:r>
            <a:r>
              <a:rPr lang="it-IT" sz="2800" i="1" dirty="0" smtClean="0">
                <a:latin typeface="Palatino Linotype" pitchFamily="18" charset="0"/>
              </a:rPr>
              <a:t>morte (</a:t>
            </a:r>
            <a:r>
              <a:rPr lang="it-IT" sz="2800" b="1" i="1" dirty="0" smtClean="0">
                <a:solidFill>
                  <a:srgbClr val="FF0000"/>
                </a:solidFill>
                <a:latin typeface="Palatino Linotype" pitchFamily="18" charset="0"/>
              </a:rPr>
              <a:t>27 agosto 1590</a:t>
            </a:r>
            <a:r>
              <a:rPr lang="it-IT" sz="2800" i="1" dirty="0" smtClean="0">
                <a:latin typeface="Palatino Linotype" pitchFamily="18" charset="0"/>
              </a:rPr>
              <a:t>).</a:t>
            </a:r>
            <a:endParaRPr lang="it-IT" sz="2800" i="1" dirty="0">
              <a:latin typeface="Palatino Linotype" pitchFamily="18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6386" name="Picture 2" descr="Risultati immagini per stemma di Sisto 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4048421" cy="4626768"/>
          </a:xfrm>
          <a:prstGeom prst="rect">
            <a:avLst/>
          </a:prstGeom>
          <a:noFill/>
        </p:spPr>
      </p:pic>
      <p:cxnSp>
        <p:nvCxnSpPr>
          <p:cNvPr id="5" name="AutoShape 23"/>
          <p:cNvCxnSpPr>
            <a:cxnSpLocks noChangeShapeType="1"/>
          </p:cNvCxnSpPr>
          <p:nvPr/>
        </p:nvCxnSpPr>
        <p:spPr bwMode="auto">
          <a:xfrm>
            <a:off x="1187624" y="980728"/>
            <a:ext cx="1008112" cy="144016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7" name="CasellaDiTesto 21"/>
          <p:cNvSpPr txBox="1">
            <a:spLocks noChangeArrowheads="1"/>
          </p:cNvSpPr>
          <p:nvPr/>
        </p:nvSpPr>
        <p:spPr bwMode="auto">
          <a:xfrm>
            <a:off x="611560" y="476672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RAMO </a:t>
            </a:r>
            <a:r>
              <a:rPr lang="it-IT" sz="1200" b="1" dirty="0" err="1" smtClean="0">
                <a:solidFill>
                  <a:srgbClr val="FF0000"/>
                </a:solidFill>
              </a:rPr>
              <a:t>DI</a:t>
            </a:r>
            <a:r>
              <a:rPr lang="it-IT" sz="1200" b="1" smtClean="0">
                <a:solidFill>
                  <a:srgbClr val="FF0000"/>
                </a:solidFill>
              </a:rPr>
              <a:t> </a:t>
            </a:r>
            <a:r>
              <a:rPr lang="it-IT" sz="1200" b="1" smtClean="0">
                <a:solidFill>
                  <a:srgbClr val="FF0000"/>
                </a:solidFill>
              </a:rPr>
              <a:t>PERO </a:t>
            </a:r>
            <a:r>
              <a:rPr lang="it-IT" sz="1200" b="1" dirty="0" smtClean="0">
                <a:solidFill>
                  <a:srgbClr val="FF0000"/>
                </a:solidFill>
              </a:rPr>
              <a:t>FRUTTATO</a:t>
            </a:r>
            <a:endParaRPr lang="it-IT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15366" name="Picture 6" descr="Risultati immagini per fattoria con animali pastore con pe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07632" cy="4957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http://www.valerianicoletta.it/immagini/LocandErPapaTagli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5688632" cy="548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2225" y="1196752"/>
            <a:ext cx="27717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CUPOLA </a:t>
            </a:r>
            <a:r>
              <a:rPr lang="it-IT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DI</a:t>
            </a: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SAN PIETRO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OBELISCHI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VIA FELICE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ACQUA FELICE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PALAZZO LATERANO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RESTAURO COLONNE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RIONE </a:t>
            </a:r>
            <a:r>
              <a:rPr lang="it-IT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BORGO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LA VULGATA (BIBBIA)</a:t>
            </a:r>
            <a:endParaRPr lang="it-IT" i="1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INQUISITORE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2"/>
          <p:cNvSpPr txBox="1">
            <a:spLocks noChangeArrowheads="1"/>
          </p:cNvSpPr>
          <p:nvPr/>
        </p:nvSpPr>
        <p:spPr bwMode="auto">
          <a:xfrm>
            <a:off x="2195736" y="548680"/>
            <a:ext cx="6192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ACQUA FELICE – Fontana del Mosè</a:t>
            </a:r>
            <a:endParaRPr lang="it-IT" sz="280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12" name="Picture 21" descr="https://upload.wikimedia.org/wikipedia/commons/thumb/d/d0/Fontana_del_Mos%C3%A8.jpg/400px-Fontana_del_Mos%C3%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96975"/>
            <a:ext cx="3816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2.bp.blogspot.com/-1IVUYjaS_D0/UQI7QkG3wTI/AAAAAAAAHiQ/PIy01dIvM-Q/s1600/IMG_3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96752"/>
            <a:ext cx="2448272" cy="306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14"/>
          <p:cNvSpPr/>
          <p:nvPr/>
        </p:nvSpPr>
        <p:spPr>
          <a:xfrm>
            <a:off x="5220072" y="472514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Nella scritta nell’attico il papa afferma che l’acqua sarà chiamata “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felice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 dal suo stesso nome prima di diventare papa.</a:t>
            </a:r>
          </a:p>
        </p:txBody>
      </p:sp>
      <p:cxnSp>
        <p:nvCxnSpPr>
          <p:cNvPr id="16" name="AutoShape 23"/>
          <p:cNvCxnSpPr>
            <a:cxnSpLocks noChangeShapeType="1"/>
          </p:cNvCxnSpPr>
          <p:nvPr/>
        </p:nvCxnSpPr>
        <p:spPr bwMode="auto">
          <a:xfrm>
            <a:off x="1259632" y="764704"/>
            <a:ext cx="1440160" cy="1152128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7" name="CasellaDiTesto 21"/>
          <p:cNvSpPr txBox="1">
            <a:spLocks noChangeArrowheads="1"/>
          </p:cNvSpPr>
          <p:nvPr/>
        </p:nvSpPr>
        <p:spPr bwMode="auto">
          <a:xfrm>
            <a:off x="611560" y="476672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STEMMA DEL PAPA</a:t>
            </a:r>
            <a:endParaRPr lang="it-IT" sz="1200" b="1" dirty="0">
              <a:solidFill>
                <a:srgbClr val="FF0000"/>
              </a:solidFill>
            </a:endParaRPr>
          </a:p>
        </p:txBody>
      </p:sp>
      <p:cxnSp>
        <p:nvCxnSpPr>
          <p:cNvPr id="19" name="AutoShape 23"/>
          <p:cNvCxnSpPr>
            <a:cxnSpLocks noChangeShapeType="1"/>
          </p:cNvCxnSpPr>
          <p:nvPr/>
        </p:nvCxnSpPr>
        <p:spPr bwMode="auto">
          <a:xfrm>
            <a:off x="1043608" y="692696"/>
            <a:ext cx="1800200" cy="165618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22"/>
          <p:cNvSpPr txBox="1">
            <a:spLocks noChangeArrowheads="1"/>
          </p:cNvSpPr>
          <p:nvPr/>
        </p:nvSpPr>
        <p:spPr bwMode="auto">
          <a:xfrm>
            <a:off x="2195736" y="548680"/>
            <a:ext cx="6192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OBELISCO </a:t>
            </a:r>
            <a:r>
              <a:rPr lang="it-IT" sz="2800" b="1" dirty="0" err="1">
                <a:solidFill>
                  <a:srgbClr val="FF0000"/>
                </a:solidFill>
              </a:rPr>
              <a:t>DI</a:t>
            </a:r>
            <a:r>
              <a:rPr lang="it-IT" sz="2800" b="1" dirty="0">
                <a:solidFill>
                  <a:srgbClr val="FF0000"/>
                </a:solidFill>
              </a:rPr>
              <a:t> PIAZZA SAN </a:t>
            </a:r>
            <a:r>
              <a:rPr lang="it-IT" sz="2800" b="1" dirty="0" smtClean="0">
                <a:solidFill>
                  <a:srgbClr val="FF0000"/>
                </a:solidFill>
              </a:rPr>
              <a:t>PIETRO</a:t>
            </a:r>
            <a:endParaRPr lang="it-IT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095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roma.andreapollett.com/S3/ROMA-O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136842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Picture 2" descr="Risultati immagini per stemma di Sisto 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04864"/>
            <a:ext cx="2662267" cy="3042592"/>
          </a:xfrm>
          <a:prstGeom prst="rect">
            <a:avLst/>
          </a:prstGeom>
          <a:noFill/>
        </p:spPr>
      </p:pic>
      <p:pic>
        <p:nvPicPr>
          <p:cNvPr id="14338" name="Picture 2" descr="Risultati immagini per leoni alla base dell'obelisco vatic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509120"/>
            <a:ext cx="2502785" cy="1861295"/>
          </a:xfrm>
          <a:prstGeom prst="rect">
            <a:avLst/>
          </a:prstGeom>
          <a:noFill/>
        </p:spPr>
      </p:pic>
      <p:sp>
        <p:nvSpPr>
          <p:cNvPr id="9" name="CasellaDiTesto 21"/>
          <p:cNvSpPr txBox="1">
            <a:spLocks noChangeArrowheads="1"/>
          </p:cNvSpPr>
          <p:nvPr/>
        </p:nvSpPr>
        <p:spPr bwMode="auto">
          <a:xfrm>
            <a:off x="1115616" y="1268760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STEMMA DEL PAPA</a:t>
            </a:r>
            <a:endParaRPr lang="it-IT" sz="1200" b="1" dirty="0">
              <a:solidFill>
                <a:srgbClr val="FF0000"/>
              </a:solidFill>
            </a:endParaRPr>
          </a:p>
        </p:txBody>
      </p:sp>
      <p:cxnSp>
        <p:nvCxnSpPr>
          <p:cNvPr id="11" name="AutoShape 23"/>
          <p:cNvCxnSpPr>
            <a:cxnSpLocks noChangeShapeType="1"/>
          </p:cNvCxnSpPr>
          <p:nvPr/>
        </p:nvCxnSpPr>
        <p:spPr bwMode="auto">
          <a:xfrm>
            <a:off x="1835696" y="1556792"/>
            <a:ext cx="2520280" cy="1224136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4" name="CasellaDiTesto 21"/>
          <p:cNvSpPr txBox="1">
            <a:spLocks noChangeArrowheads="1"/>
          </p:cNvSpPr>
          <p:nvPr/>
        </p:nvSpPr>
        <p:spPr bwMode="auto">
          <a:xfrm>
            <a:off x="971600" y="5733256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LEONI</a:t>
            </a:r>
            <a:endParaRPr lang="it-IT" sz="1200" b="1" dirty="0">
              <a:solidFill>
                <a:srgbClr val="FF0000"/>
              </a:solidFill>
            </a:endParaRPr>
          </a:p>
        </p:txBody>
      </p:sp>
      <p:cxnSp>
        <p:nvCxnSpPr>
          <p:cNvPr id="15" name="AutoShape 23"/>
          <p:cNvCxnSpPr>
            <a:cxnSpLocks noChangeShapeType="1"/>
          </p:cNvCxnSpPr>
          <p:nvPr/>
        </p:nvCxnSpPr>
        <p:spPr bwMode="auto">
          <a:xfrm flipV="1">
            <a:off x="1547664" y="5661248"/>
            <a:ext cx="1872208" cy="21602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 descr="Risultati immagini per ROGO SANTA INQUISIZI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988" name="Picture 4" descr="http://www.storiologia.it/religioni/inquisizio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28792" cy="4223811"/>
          </a:xfrm>
          <a:prstGeom prst="rect">
            <a:avLst/>
          </a:prstGeom>
          <a:noFill/>
        </p:spPr>
      </p:pic>
      <p:sp>
        <p:nvSpPr>
          <p:cNvPr id="6" name="CasellaDiTesto 22"/>
          <p:cNvSpPr txBox="1">
            <a:spLocks noChangeArrowheads="1"/>
          </p:cNvSpPr>
          <p:nvPr/>
        </p:nvSpPr>
        <p:spPr bwMode="auto">
          <a:xfrm>
            <a:off x="1115616" y="836712"/>
            <a:ext cx="5976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LA SANTA INQUISIZIONE</a:t>
            </a:r>
            <a:endParaRPr lang="it-IT" sz="28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253B-46AB-4E5A-933B-A0FD3940491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314</Words>
  <Application>Microsoft Office PowerPoint</Application>
  <PresentationFormat>Presentazione su schermo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119</cp:revision>
  <dcterms:created xsi:type="dcterms:W3CDTF">2016-06-01T15:03:42Z</dcterms:created>
  <dcterms:modified xsi:type="dcterms:W3CDTF">2019-03-30T18:09:04Z</dcterms:modified>
</cp:coreProperties>
</file>