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565" r:id="rId3"/>
    <p:sldId id="649" r:id="rId4"/>
    <p:sldId id="650" r:id="rId5"/>
    <p:sldId id="651" r:id="rId6"/>
    <p:sldId id="652" r:id="rId7"/>
    <p:sldId id="632" r:id="rId8"/>
    <p:sldId id="640" r:id="rId9"/>
    <p:sldId id="647" r:id="rId10"/>
    <p:sldId id="645" r:id="rId11"/>
    <p:sldId id="641" r:id="rId12"/>
    <p:sldId id="646" r:id="rId13"/>
    <p:sldId id="642" r:id="rId14"/>
    <p:sldId id="643" r:id="rId15"/>
    <p:sldId id="644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C0C0C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6667" autoAdjust="0"/>
  </p:normalViewPr>
  <p:slideViewPr>
    <p:cSldViewPr>
      <p:cViewPr varScale="1">
        <p:scale>
          <a:sx n="59" d="100"/>
          <a:sy n="59" d="100"/>
        </p:scale>
        <p:origin x="15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4ADBEC1-3263-4102-8DA1-D00EB68F54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45CB4B-0400-4379-9C03-053D84E2EE68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10730B-E2C8-4255-92A0-78E0C65AEF48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24D6-7342-4711-8372-4E7F4628301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2C326-9D2F-4AED-8E63-C949B5A23C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E15FF-5D25-4B07-80C0-4ED94FA4C3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58AC-82FA-4D89-8825-2AF2B6574E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2F75C-CA82-44F1-843B-1F8C48F29A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0C9B-AFD2-418D-A2BF-F1C0BB1354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F5DF-83C7-4C94-A84F-292D3BB1E9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97627-2AD2-4BC2-8C3A-E39734FD19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3D9EC-68BB-4DE1-B818-F2CD9639A2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E23B2-64F9-485E-9243-886EEB3921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2984D-B65A-46D9-8835-2469969896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DD05ECD-91C9-4061-B9A1-1B9578DC0B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"/>
          <p:cNvSpPr>
            <a:spLocks noChangeShapeType="1"/>
          </p:cNvSpPr>
          <p:nvPr/>
        </p:nvSpPr>
        <p:spPr bwMode="auto">
          <a:xfrm flipH="1" flipV="1">
            <a:off x="2843808" y="3140968"/>
            <a:ext cx="71437" cy="33131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167336" y="3789040"/>
            <a:ext cx="59766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ROMA IMPERIALE - PERCORSO TURISTICO DA PIAZZA VENEZIA ALL’ANFITEATRO FLAVIO</a:t>
            </a:r>
            <a:endParaRPr lang="it-IT" altLang="it-IT" sz="2800" b="1" dirty="0">
              <a:solidFill>
                <a:srgbClr val="FF0000"/>
              </a:solidFill>
            </a:endParaRPr>
          </a:p>
        </p:txBody>
      </p:sp>
      <p:pic>
        <p:nvPicPr>
          <p:cNvPr id="2052" name="Picture 28" descr="a-pantheon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549275"/>
            <a:ext cx="23034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5" descr="Monet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700213"/>
            <a:ext cx="10810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70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323850" y="3644900"/>
            <a:ext cx="25923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b="1" i="1" dirty="0">
              <a:latin typeface="Palatino Linotype" pitchFamily="18" charset="0"/>
            </a:endParaRPr>
          </a:p>
          <a:p>
            <a:pPr algn="ctr"/>
            <a:r>
              <a:rPr lang="it-IT" b="1" i="1" dirty="0">
                <a:latin typeface="Palatino Linotype" pitchFamily="18" charset="0"/>
              </a:rPr>
              <a:t>prof. Salvatore </a:t>
            </a:r>
            <a:r>
              <a:rPr lang="it-IT" b="1" i="1" dirty="0" err="1">
                <a:latin typeface="Palatino Linotype" pitchFamily="18" charset="0"/>
              </a:rPr>
              <a:t>Liguori</a:t>
            </a:r>
            <a:endParaRPr lang="it-IT" b="1" i="1" dirty="0">
              <a:latin typeface="Palatino Linotype" pitchFamily="18" charset="0"/>
            </a:endParaRPr>
          </a:p>
          <a:p>
            <a:pPr algn="ctr"/>
            <a:endParaRPr lang="it-IT" b="1" i="1" dirty="0">
              <a:latin typeface="Palatino Linotype" pitchFamily="18" charset="0"/>
            </a:endParaRPr>
          </a:p>
          <a:p>
            <a:pPr algn="ctr"/>
            <a:endParaRPr lang="it-IT" b="1" i="1" dirty="0">
              <a:latin typeface="Palatino Linotype" pitchFamily="18" charset="0"/>
            </a:endParaRPr>
          </a:p>
          <a:p>
            <a:pPr algn="ctr"/>
            <a:endParaRPr lang="it-IT" b="1" i="1" dirty="0">
              <a:latin typeface="Palatino Linotype" pitchFamily="18" charset="0"/>
            </a:endParaRPr>
          </a:p>
        </p:txBody>
      </p:sp>
      <p:sp>
        <p:nvSpPr>
          <p:cNvPr id="14349" name="Text Box 6"/>
          <p:cNvSpPr txBox="1">
            <a:spLocks noChangeArrowheads="1"/>
          </p:cNvSpPr>
          <p:nvPr/>
        </p:nvSpPr>
        <p:spPr bwMode="auto">
          <a:xfrm>
            <a:off x="0" y="1700213"/>
            <a:ext cx="4643438" cy="157003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B0CCD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it-IT" sz="1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it-IT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NELLA CITTÀ ETERNA, </a:t>
            </a:r>
          </a:p>
          <a:p>
            <a:pPr algn="ctr">
              <a:defRPr/>
            </a:pPr>
            <a:endParaRPr lang="it-IT" sz="1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it-IT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TRA LE SUE MIRABILI BELLEZZE, </a:t>
            </a:r>
          </a:p>
          <a:p>
            <a:pPr algn="ctr">
              <a:defRPr/>
            </a:pPr>
            <a:endParaRPr lang="it-IT" sz="1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it-IT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ZAMPILLA UN’ACQUA SEMPRE DIVERSA</a:t>
            </a:r>
          </a:p>
        </p:txBody>
      </p:sp>
      <p:pic>
        <p:nvPicPr>
          <p:cNvPr id="2057" name="Picture 2" descr="http://www.roma-o-matic.com/img/monumento/24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700213"/>
            <a:ext cx="1512887" cy="1585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8" name="Immagine 25" descr="http://roma.andreapollett.com/S4/WALLS2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1700213"/>
            <a:ext cx="1371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4" descr="http://www.italiavirtualtour.it/virtual_tours/lazio/roma/vt/piazza_del_popolo/images/sfinge_della_fontan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750" y="1700213"/>
            <a:ext cx="161925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ottotitolo 2"/>
          <p:cNvSpPr>
            <a:spLocks noGrp="1"/>
          </p:cNvSpPr>
          <p:nvPr>
            <p:ph type="subTitle" idx="1"/>
          </p:nvPr>
        </p:nvSpPr>
        <p:spPr>
          <a:xfrm>
            <a:off x="1187450" y="620687"/>
            <a:ext cx="7272338" cy="360387"/>
          </a:xfrm>
        </p:spPr>
        <p:txBody>
          <a:bodyPr/>
          <a:lstStyle/>
          <a:p>
            <a:pPr eaLnBrk="1" hangingPunct="1"/>
            <a:r>
              <a:rPr lang="it-IT" sz="2000" b="1" dirty="0">
                <a:highlight>
                  <a:srgbClr val="FFFF00"/>
                </a:highlight>
              </a:rPr>
              <a:t>LA STATUA EQUESTRE DI VITTORIO EMANUELE II</a:t>
            </a:r>
          </a:p>
          <a:p>
            <a:pPr eaLnBrk="1" hangingPunct="1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7A942-7BE7-4DE7-BD2E-27D967FC1107}" type="slidenum">
              <a:rPr lang="it-IT"/>
              <a:pPr>
                <a:defRPr/>
              </a:pPr>
              <a:t>10</a:t>
            </a:fld>
            <a:endParaRPr lang="it-IT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ACBB6A9-E61D-4F39-B37C-186CD3D1F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812" y="1340768"/>
            <a:ext cx="3816598" cy="27757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EE1C0-1C39-4D46-8CD3-64495FC78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061" y="1432479"/>
            <a:ext cx="2141299" cy="267662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8212A15-BE50-4B2E-A68B-692AF430B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4458040"/>
            <a:ext cx="4104456" cy="19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1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ottotitolo 2"/>
          <p:cNvSpPr>
            <a:spLocks noGrp="1"/>
          </p:cNvSpPr>
          <p:nvPr>
            <p:ph type="subTitle" idx="1"/>
          </p:nvPr>
        </p:nvSpPr>
        <p:spPr>
          <a:xfrm>
            <a:off x="1187450" y="620687"/>
            <a:ext cx="7272338" cy="360387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</a:rPr>
              <a:t>APERTURA DI VIA DELL’IMPERO – IL PICCONE FASCISTA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7A942-7BE7-4DE7-BD2E-27D967FC1107}" type="slidenum">
              <a:rPr lang="it-IT"/>
              <a:pPr>
                <a:defRPr/>
              </a:pPr>
              <a:t>11</a:t>
            </a:fld>
            <a:endParaRPr lang="it-IT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C9B5EEF-7813-4149-BBEE-537A05B4E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091975"/>
            <a:ext cx="4717504" cy="316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EB9A330-6732-4237-9BF1-F49E659E754B}"/>
              </a:ext>
            </a:extLst>
          </p:cNvPr>
          <p:cNvSpPr txBox="1"/>
          <p:nvPr/>
        </p:nvSpPr>
        <p:spPr>
          <a:xfrm>
            <a:off x="827584" y="1129972"/>
            <a:ext cx="7859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Montserrat" panose="00000500000000000000" pitchFamily="2" charset="0"/>
              </a:rPr>
              <a:t>Il compito affidato ad Antonio Munoz  è quello di liberare la città dagli elementi tipici dello stile medievale e barocco, così da fare emergere ed esaltare con scavi </a:t>
            </a:r>
            <a:r>
              <a:rPr lang="it-IT" b="1" i="0" dirty="0">
                <a:effectLst/>
                <a:highlight>
                  <a:srgbClr val="FFFF00"/>
                </a:highlight>
                <a:latin typeface="Montserrat" panose="00000500000000000000" pitchFamily="2" charset="0"/>
              </a:rPr>
              <a:t>archeologici “</a:t>
            </a:r>
            <a:r>
              <a:rPr lang="it-IT" b="1" i="1" dirty="0">
                <a:effectLst/>
                <a:highlight>
                  <a:srgbClr val="FFFF00"/>
                </a:highlight>
                <a:latin typeface="Montserrat" panose="00000500000000000000" pitchFamily="2" charset="0"/>
              </a:rPr>
              <a:t>i monumenti millenari della nostra storia che debbono giganteggiare nella necessaria solitudine</a:t>
            </a:r>
            <a:r>
              <a:rPr lang="it-IT" b="0" i="0" dirty="0">
                <a:effectLst/>
                <a:latin typeface="Montserrat" panose="00000500000000000000" pitchFamily="2" charset="0"/>
              </a:rPr>
              <a:t>”, come dichiara il Duce in un discorso del </a:t>
            </a:r>
            <a:r>
              <a:rPr lang="it-IT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1924</a:t>
            </a:r>
            <a:r>
              <a:rPr lang="it-IT" b="0" i="0" dirty="0">
                <a:effectLst/>
                <a:latin typeface="Montserrat" panose="00000500000000000000" pitchFamily="2" charset="0"/>
              </a:rPr>
              <a:t> sul profilo della nuova Roma.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2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ottotitolo 2"/>
          <p:cNvSpPr>
            <a:spLocks noGrp="1"/>
          </p:cNvSpPr>
          <p:nvPr>
            <p:ph type="subTitle" idx="1"/>
          </p:nvPr>
        </p:nvSpPr>
        <p:spPr>
          <a:xfrm>
            <a:off x="1187450" y="620687"/>
            <a:ext cx="7272338" cy="360387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</a:rPr>
              <a:t>IL FORO ROMANO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7A942-7BE7-4DE7-BD2E-27D967FC1107}" type="slidenum">
              <a:rPr lang="it-IT"/>
              <a:pPr>
                <a:defRPr/>
              </a:pPr>
              <a:t>12</a:t>
            </a:fld>
            <a:endParaRPr lang="it-IT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A5AE5B-8911-40FD-9E9D-5272F40CBEBE}"/>
              </a:ext>
            </a:extLst>
          </p:cNvPr>
          <p:cNvSpPr txBox="1"/>
          <p:nvPr/>
        </p:nvSpPr>
        <p:spPr>
          <a:xfrm>
            <a:off x="457200" y="1212492"/>
            <a:ext cx="35589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EB Garamond" panose="020B0604020202020204" pitchFamily="2" charset="0"/>
              </a:rPr>
              <a:t>Anticamente il Foro era un’area </a:t>
            </a:r>
            <a:r>
              <a:rPr lang="it-IT" b="1" i="0" dirty="0">
                <a:solidFill>
                  <a:srgbClr val="FF0000"/>
                </a:solidFill>
                <a:effectLst/>
                <a:latin typeface="EB Garamond" panose="020B0604020202020204" pitchFamily="2" charset="0"/>
              </a:rPr>
              <a:t>paludosa</a:t>
            </a:r>
            <a:r>
              <a:rPr lang="it-IT" b="0" i="0" dirty="0">
                <a:effectLst/>
                <a:latin typeface="EB Garamond" panose="020B0604020202020204" pitchFamily="2" charset="0"/>
              </a:rPr>
              <a:t>. Solo dalla fine del VII secolo a.C., dopo la bonifica della valle, iniziò a prendere forma il Foro Romano destinato a rimanere il centro della vita pubblica per oltre un millennio. </a:t>
            </a:r>
            <a:r>
              <a:rPr lang="it-IT" b="0" i="0" dirty="0">
                <a:effectLst/>
                <a:latin typeface="EB Garamond" panose="00000500000000000000" pitchFamily="2" charset="0"/>
              </a:rPr>
              <a:t>Le varie dinastie di imperatori vi aggiunsero solo monumenti di prestigio: </a:t>
            </a:r>
            <a:r>
              <a:rPr lang="it-IT" b="1" i="0" dirty="0">
                <a:solidFill>
                  <a:srgbClr val="FF0000"/>
                </a:solidFill>
                <a:effectLst/>
                <a:latin typeface="EB Garamond" panose="00000500000000000000" pitchFamily="2" charset="0"/>
              </a:rPr>
              <a:t>il Tempio di Vespasiano e Tito e quello di Antonino Pio e Faustina</a:t>
            </a:r>
            <a:r>
              <a:rPr lang="it-IT" b="0" i="0" dirty="0">
                <a:effectLst/>
                <a:latin typeface="EB Garamond" panose="00000500000000000000" pitchFamily="2" charset="0"/>
              </a:rPr>
              <a:t> dedicati alla memoria degli imperatori divinizzati, e il monumentale </a:t>
            </a:r>
            <a:r>
              <a:rPr lang="it-IT" b="1" i="0" dirty="0">
                <a:solidFill>
                  <a:srgbClr val="FF0000"/>
                </a:solidFill>
                <a:effectLst/>
                <a:latin typeface="EB Garamond" panose="00000500000000000000" pitchFamily="2" charset="0"/>
              </a:rPr>
              <a:t>Arco di Settimio Severo</a:t>
            </a:r>
            <a:r>
              <a:rPr lang="it-IT" b="0" i="0" dirty="0">
                <a:effectLst/>
                <a:latin typeface="EB Garamond" panose="00000500000000000000" pitchFamily="2" charset="0"/>
              </a:rPr>
              <a:t>, costruito all’estremità occidentale della piazza nel 203 d.C. per celebrare le vittorie dell’imperatore sui Parti.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509F73-E60E-4D6C-8B15-4B1956611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2193924"/>
            <a:ext cx="43719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9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ottotitolo 2"/>
          <p:cNvSpPr>
            <a:spLocks noGrp="1"/>
          </p:cNvSpPr>
          <p:nvPr>
            <p:ph type="subTitle" idx="1"/>
          </p:nvPr>
        </p:nvSpPr>
        <p:spPr>
          <a:xfrm>
            <a:off x="1187450" y="620687"/>
            <a:ext cx="7272338" cy="360387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</a:rPr>
              <a:t>IL FORO ROMANO – ARCO DI SETTIMIO SEVERO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7A942-7BE7-4DE7-BD2E-27D967FC1107}" type="slidenum">
              <a:rPr lang="it-IT"/>
              <a:pPr>
                <a:defRPr/>
              </a:pPr>
              <a:t>13</a:t>
            </a:fld>
            <a:endParaRPr lang="it-IT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A5AE5B-8911-40FD-9E9D-5272F40CBEBE}"/>
              </a:ext>
            </a:extLst>
          </p:cNvPr>
          <p:cNvSpPr txBox="1"/>
          <p:nvPr/>
        </p:nvSpPr>
        <p:spPr>
          <a:xfrm>
            <a:off x="457200" y="1212492"/>
            <a:ext cx="35589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highlight>
                  <a:srgbClr val="FFFF00"/>
                </a:highlight>
                <a:latin typeface="EB Garamond" panose="020B0604020202020204" pitchFamily="2" charset="0"/>
              </a:rPr>
              <a:t>L'Arco di Settimio Severo</a:t>
            </a:r>
            <a:r>
              <a:rPr lang="it-IT" dirty="0">
                <a:latin typeface="EB Garamond" panose="020B0604020202020204" pitchFamily="2" charset="0"/>
              </a:rPr>
              <a:t>, giunto a noi quasi intatto, è un arco trionfale a tre fornici, con un passaggio centrale e due laterali più piccoli, posto nell'angolo nord-est del Foro Romano.</a:t>
            </a:r>
          </a:p>
          <a:p>
            <a:r>
              <a:rPr lang="it-IT" dirty="0">
                <a:latin typeface="EB Garamond" panose="020B0604020202020204" pitchFamily="2" charset="0"/>
              </a:rPr>
              <a:t>Nel 203 d.c. il Senato e il Popolo Romano eressero questo Arco trionfale a </a:t>
            </a:r>
            <a:r>
              <a:rPr lang="it-IT" b="1" dirty="0">
                <a:solidFill>
                  <a:srgbClr val="FF0000"/>
                </a:solidFill>
                <a:latin typeface="EB Garamond" panose="020B0604020202020204" pitchFamily="2" charset="0"/>
              </a:rPr>
              <a:t>Settimio Severo, Caracalla, e Geta fratello</a:t>
            </a:r>
            <a:r>
              <a:rPr lang="it-IT" dirty="0">
                <a:latin typeface="EB Garamond" panose="020B0604020202020204" pitchFamily="2" charset="0"/>
              </a:rPr>
              <a:t>; essendo console per la terza volta lo stesso Severo.</a:t>
            </a:r>
            <a:br>
              <a:rPr lang="it-IT" dirty="0">
                <a:latin typeface="EB Garamond" panose="020B0604020202020204" pitchFamily="2" charset="0"/>
              </a:rPr>
            </a:br>
            <a:r>
              <a:rPr lang="it-IT" dirty="0">
                <a:latin typeface="EB Garamond" panose="020B0604020202020204" pitchFamily="2" charset="0"/>
              </a:rPr>
              <a:t>Il monumento celebrava il primo decennio d’impero dell’imperatore. per le vittorie riportate sopra i </a:t>
            </a:r>
            <a:r>
              <a:rPr lang="it-IT" b="1" dirty="0">
                <a:solidFill>
                  <a:srgbClr val="FF0000"/>
                </a:solidFill>
                <a:latin typeface="EB Garamond" panose="020B0604020202020204" pitchFamily="2" charset="0"/>
              </a:rPr>
              <a:t>Parti</a:t>
            </a:r>
            <a:r>
              <a:rPr lang="it-IT" dirty="0">
                <a:latin typeface="EB Garamond" panose="020B0604020202020204" pitchFamily="2" charset="0"/>
              </a:rPr>
              <a:t>.</a:t>
            </a:r>
          </a:p>
          <a:p>
            <a:r>
              <a:rPr lang="it-IT" dirty="0">
                <a:latin typeface="EB Garamond" panose="020B0604020202020204" pitchFamily="2" charset="0"/>
              </a:rPr>
              <a:t>È un esempio di </a:t>
            </a:r>
            <a:r>
              <a:rPr lang="it-IT" b="1" dirty="0">
                <a:highlight>
                  <a:srgbClr val="FFFF00"/>
                </a:highlight>
                <a:latin typeface="EB Garamond" panose="020B0604020202020204" pitchFamily="2" charset="0"/>
              </a:rPr>
              <a:t>damnatio memoriae</a:t>
            </a:r>
            <a:r>
              <a:rPr lang="it-IT" dirty="0">
                <a:latin typeface="EB Garamond" panose="020B0604020202020204" pitchFamily="2" charset="0"/>
              </a:rPr>
              <a:t>.</a:t>
            </a:r>
            <a:endParaRPr lang="en-US" dirty="0">
              <a:latin typeface="EB Garamond" panose="020B0604020202020204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4687AA-2D00-4928-B70F-D890BD3ED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81" y="2086520"/>
            <a:ext cx="4657037" cy="254163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E9DD010-509B-45DD-84FA-A81633D4B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339" y="4886885"/>
            <a:ext cx="4759379" cy="11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6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ottotitolo 2"/>
          <p:cNvSpPr>
            <a:spLocks noGrp="1"/>
          </p:cNvSpPr>
          <p:nvPr>
            <p:ph type="subTitle" idx="1"/>
          </p:nvPr>
        </p:nvSpPr>
        <p:spPr>
          <a:xfrm>
            <a:off x="1187450" y="620687"/>
            <a:ext cx="7272338" cy="360387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</a:rPr>
              <a:t>FORI IMPERIALI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7A942-7BE7-4DE7-BD2E-27D967FC1107}" type="slidenum">
              <a:rPr lang="it-IT"/>
              <a:pPr>
                <a:defRPr/>
              </a:pPr>
              <a:t>14</a:t>
            </a:fld>
            <a:endParaRPr lang="it-IT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A5AE5B-8911-40FD-9E9D-5272F40CBEBE}"/>
              </a:ext>
            </a:extLst>
          </p:cNvPr>
          <p:cNvSpPr txBox="1"/>
          <p:nvPr/>
        </p:nvSpPr>
        <p:spPr>
          <a:xfrm>
            <a:off x="457200" y="1212492"/>
            <a:ext cx="82096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 </a:t>
            </a:r>
            <a:r>
              <a:rPr lang="it-IT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Fori Imperiali</a:t>
            </a:r>
            <a:r>
              <a:rPr lang="it-IT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1400" dirty="0">
                <a:solidFill>
                  <a:srgbClr val="202122"/>
                </a:solidFill>
                <a:latin typeface="Arial" panose="020B0604020202020204" pitchFamily="34" charset="0"/>
              </a:rPr>
              <a:t>costituiscono una serie di </a:t>
            </a: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cinque piazze monumentali </a:t>
            </a:r>
            <a:r>
              <a:rPr lang="it-IT" sz="1400" dirty="0">
                <a:solidFill>
                  <a:srgbClr val="202122"/>
                </a:solidFill>
                <a:latin typeface="Arial" panose="020B0604020202020204" pitchFamily="34" charset="0"/>
              </a:rPr>
              <a:t>edificate nel corso di un secolo e mezzo (tra il 46 a.C. e il 113 d.C.) nel cuore della città di Roma da parte di </a:t>
            </a:r>
            <a:r>
              <a:rPr lang="it-IT" sz="1400" b="1" dirty="0">
                <a:solidFill>
                  <a:srgbClr val="2021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Giulio Cesare e degli imperatori Traiano, Augusto, Vespasiano e Nerva.</a:t>
            </a:r>
            <a:endParaRPr lang="en-US" sz="1400" b="1" dirty="0">
              <a:solidFill>
                <a:srgbClr val="202122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C91A1F-C3D7-42DC-9082-ACFCF0F8B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53" y="1955939"/>
            <a:ext cx="8448675" cy="4886325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E361F4F1-389B-42AF-B316-A19161870D6B}"/>
              </a:ext>
            </a:extLst>
          </p:cNvPr>
          <p:cNvSpPr/>
          <p:nvPr/>
        </p:nvSpPr>
        <p:spPr>
          <a:xfrm>
            <a:off x="827584" y="4149080"/>
            <a:ext cx="792088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5D0AC41-01B6-4B6C-BDCF-500833F50529}"/>
              </a:ext>
            </a:extLst>
          </p:cNvPr>
          <p:cNvSpPr/>
          <p:nvPr/>
        </p:nvSpPr>
        <p:spPr>
          <a:xfrm>
            <a:off x="2051720" y="3777336"/>
            <a:ext cx="1512168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E5250C1-4648-4546-853C-2D213DC45ACE}"/>
              </a:ext>
            </a:extLst>
          </p:cNvPr>
          <p:cNvSpPr/>
          <p:nvPr/>
        </p:nvSpPr>
        <p:spPr>
          <a:xfrm>
            <a:off x="4290426" y="4465489"/>
            <a:ext cx="1512168" cy="3316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99555CE0-6D1D-4A2E-A978-334D88078168}"/>
              </a:ext>
            </a:extLst>
          </p:cNvPr>
          <p:cNvSpPr/>
          <p:nvPr/>
        </p:nvSpPr>
        <p:spPr>
          <a:xfrm>
            <a:off x="5292080" y="4797152"/>
            <a:ext cx="1512168" cy="3316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6C07137-8C81-4306-8B1B-B032B0955A8B}"/>
              </a:ext>
            </a:extLst>
          </p:cNvPr>
          <p:cNvSpPr/>
          <p:nvPr/>
        </p:nvSpPr>
        <p:spPr>
          <a:xfrm>
            <a:off x="3779912" y="5589240"/>
            <a:ext cx="1512168" cy="3316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2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ottotitolo 2"/>
          <p:cNvSpPr>
            <a:spLocks noGrp="1"/>
          </p:cNvSpPr>
          <p:nvPr>
            <p:ph type="subTitle" idx="1"/>
          </p:nvPr>
        </p:nvSpPr>
        <p:spPr>
          <a:xfrm>
            <a:off x="1187450" y="620687"/>
            <a:ext cx="7272338" cy="360387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</a:rPr>
              <a:t>ANFITEATRO FLAVIO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7A942-7BE7-4DE7-BD2E-27D967FC1107}" type="slidenum">
              <a:rPr lang="it-IT"/>
              <a:pPr>
                <a:defRPr/>
              </a:pPr>
              <a:t>15</a:t>
            </a:fld>
            <a:endParaRPr lang="it-IT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A5AE5B-8911-40FD-9E9D-5272F40CBEBE}"/>
              </a:ext>
            </a:extLst>
          </p:cNvPr>
          <p:cNvSpPr txBox="1"/>
          <p:nvPr/>
        </p:nvSpPr>
        <p:spPr>
          <a:xfrm>
            <a:off x="457200" y="1212492"/>
            <a:ext cx="82096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Probabilmente il monumento più </a:t>
            </a:r>
            <a:r>
              <a:rPr lang="it-IT" sz="1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famoso 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al mondo e simbolo della </a:t>
            </a:r>
            <a:r>
              <a:rPr lang="it-IT" sz="1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grandezza 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di Roma, l'Anfiteatro Flavio, meglio conosciuto con il nome di </a:t>
            </a:r>
            <a:r>
              <a:rPr lang="it-IT" sz="14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Montserrat" panose="00000500000000000000" pitchFamily="2" charset="0"/>
              </a:rPr>
              <a:t>Colosseo</a:t>
            </a:r>
            <a:r>
              <a:rPr lang="it-IT" sz="1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per la colossale statua in bronzo raffigurante Nerone che si trovava nelle vicinanze, si innalza nel </a:t>
            </a:r>
            <a:r>
              <a:rPr lang="it-IT" sz="1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cuore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 archeologico della città, e da quasi duemila anni racconta una </a:t>
            </a:r>
            <a:r>
              <a:rPr lang="it-IT" sz="1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storia ininterrotta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 di fascino e magnificenza.</a:t>
            </a:r>
          </a:p>
          <a:p>
            <a:pPr algn="l"/>
            <a:r>
              <a:rPr lang="it-IT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Il Colosseo, che ancora oggi è l’anfiteatro </a:t>
            </a:r>
            <a:r>
              <a:rPr lang="it-IT" sz="1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più grande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 al mondo, fu voluto dall’imperatore </a:t>
            </a:r>
            <a:r>
              <a:rPr lang="it-IT" sz="1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Tito Flavio Vespasiano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 che per edificarlo scelse la zona compresa tra i colli Palatino, Esquilino e Celio, precedentemente occupata dal laghetto artificiale della </a:t>
            </a:r>
            <a:r>
              <a:rPr lang="it-IT" sz="1400" b="1" i="0" u="none" strike="noStrike" dirty="0">
                <a:effectLst/>
                <a:highlight>
                  <a:srgbClr val="FFFF00"/>
                </a:highlight>
                <a:latin typeface="Montserrat" panose="00000500000000000000" pitchFamily="2" charset="0"/>
              </a:rPr>
              <a:t>Domus Aurea</a:t>
            </a:r>
            <a:r>
              <a:rPr lang="it-IT" sz="1400" b="1" i="0" dirty="0">
                <a:effectLst/>
                <a:highlight>
                  <a:srgbClr val="FFFF00"/>
                </a:highlight>
                <a:latin typeface="Montserrat" panose="00000500000000000000" pitchFamily="2" charset="0"/>
              </a:rPr>
              <a:t> 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di Nerone. La sua costruzione iniziò nel </a:t>
            </a:r>
            <a:r>
              <a:rPr lang="it-IT" sz="14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Montserrat" panose="00000500000000000000" pitchFamily="2" charset="0"/>
              </a:rPr>
              <a:t>70 d.C. 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e terminò nell’80 d.C. sotto l’impero di </a:t>
            </a:r>
            <a:r>
              <a:rPr lang="it-IT" sz="1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Tito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figlio di Vespasiano.</a:t>
            </a:r>
            <a:endParaRPr lang="en-US" sz="14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D95C84-AC16-4F63-A8F4-B8482581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674705"/>
            <a:ext cx="5850343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5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8E135-57F8-4A6E-9ADD-36416860FB1C}" type="slidenum">
              <a:rPr lang="it-IT" altLang="it-IT" smtClean="0"/>
              <a:pPr>
                <a:defRPr/>
              </a:pPr>
              <a:t>2</a:t>
            </a:fld>
            <a:endParaRPr lang="it-IT" altLang="it-IT" dirty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71550" y="620713"/>
            <a:ext cx="817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dirty="0">
                <a:solidFill>
                  <a:srgbClr val="009900"/>
                </a:solidFill>
              </a:rPr>
              <a:t>Roma imperiale</a:t>
            </a:r>
          </a:p>
        </p:txBody>
      </p:sp>
      <p:pic>
        <p:nvPicPr>
          <p:cNvPr id="14340" name="Picture 4" descr="Stra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475" y="0"/>
            <a:ext cx="11525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Vulc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0"/>
            <a:ext cx="133667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Ammon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-47625"/>
            <a:ext cx="15128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artaGeoRo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-55563"/>
            <a:ext cx="1655763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Rocc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-44450"/>
            <a:ext cx="143986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AutoShape 18" descr="data:image/jpg;base64,/9j/4AAQSkZJRgABAQAAAQABAAD/2wCEAAkGBhQSERUUEhMWFRQWGBgYGBcYGBkYFxgXGBgXFxccHBgYHCYeFxwjGhgaHy8gIycpLCwsGB4xNTAqNSYrLCkBCQoKDgwOFw8PGikkHCQpKSksLCkpLCkpLCwsLCkpKSwsKSkpKSkpKSwsKSwpLCwpKSwsLCksLCwpKSkpKSwsNv/AABEIAL4BCQMBIgACEQEDEQH/xAAbAAACAwEBAQAAAAAAAAAAAAAEBQIDBgEAB//EAD8QAAIBAgQDBgUCBAUDBAMAAAECEQADBBIhMQVBUQYTImFxgTKRobHwFMFCUtHhFSMzYvEHgpIWQ9PiU1Ry/8QAGAEBAQEBAQAAAAAAAAAAAAAAAAECAwT/xAAjEQEBAAIDAQEAAgIDAAAAAAAAAQIRAyExEkEyUZGhBBMi/9oADAMBAAIRAxEAPwDXlfOpBPOulakFrLojlrpUjnU69lmgrVvOuE1euHqfc+lBSqdamMP51YtojlRCWp3FE2HW351y5aPWi2wtQa1VAptdTXBbPKaIWxU+6qG1IwxNWjDxzq0LXmSaCkJOxq3uzURbqzLRarKmohvOrmtT1qDWCNQKI7Brmp60UDoK4z0NhxZaom2etWuxrig1ocE12DUlFSou1Kt5143akxA3qh7gPw0Ew9RNzzqHdGolDU2Ou/nQ7XTU8hqBtGmx7NNUsvnVvdmoG2aopzHXX61DN5miWFVafkUNiwldFqrQtLb/ABNgYC7GCJ33FQMVFSoQYwxt9aKsXQwkVETRamDXUFSVqCSmp5qhFSAoJE1Wasr01URUCpGKrF2p5xRXVbyqRIqIuVI2waD2Spd2K53fnUlU0HstdC12a6pNVESlVlBV7mqWqDhQVwCuxXstVXQKixqRFcyUA9wHlVQU9KKK1ArUqqWJiqu/8qMRK7+nWZigCzmqmWmXdiq3tiqmwIQ1LL1ojuqpYa0FLiqY8vrRRQUp/WWOn586LDnMN6Cu25JjXX9qrgkRNEYdYrI7bWB5UVglAGUaQTpXu8qNi4M4qsjVSuhYqwVw1RWa9Uiwqq43Sgpxl0qpMxFJeEcaLCLh15Nt86Mx0scs+lZ3CCJGmnyiaza1IeY7iYXQakz7cqHs8QaWG5B2+Xntr9KoUINTlA2nz6VQGjEMNjpp7Cai6NMPxRg659FnKddJO31H1prj+JiyF0ksdBt7z8qznFAjWmKwTKg1FOGXAiu+xiNyR6zttTZo2udqDHhQe5/tRPCu0feOttlgtMHlIk/YVmpEenOOetVd73bBgYbdY8vtTa6fRwteqjDYiVWTLFQTy1IE6ctTV81tzcIqOSuh66HoIZK7lq2K4RQQy16KlcYAEnlVLYtAYzLt1FB54oa4BymrsRfCqTBIAJ0E7a71RguIpdHhPiG68x7dPOipWwRVoFWBarc6URFqqutXjdmuZJoqgsarIM0X3dcydaBVxK8UtMZ1iB6nSspnP5NaPtRc0ROst8tB9zWf7k/n/NYrc8NMNiGDCToabIDG/KgbaAiI1ifnRqrMAcqrNV5yecR1q9LXn6Vx0OlSRfOiL7ZcH4jFXLiG5ih7QPWpz51UWjFeUV67iQBJoe6yqNTJ6c/7UjxPEGzlcolSQNT6E0poc+PtlyZEE6e1A4QJqYJkmfnNT4XhtAQNB15nyqfAsHnkt1qNLkwQflAmfpQ97Bnv2YD/AJIitRZ4coGgiqcTwzWRFDbN38I62mkDcRHT+utHvxEsmXKR8MaAbe/lRhw+aU56T5a0yw+BQDYUNsucEYGn5+GhsRhCSNNQI9fyK2xwa7RVa8OGcMIFTR9FWBw10QSCNBpTgMTyq4KOtSrTKkedcKa1Mmqc2tBLORVV92KMBvFF2bc1cABQZxsK5MsCZ50FjbLeHQjfSeVa+4s0pv2JdZ8/2qLsowuFflmHL1+W4q/C4JkJK6Tv+GtMlkRULgCxPMgfPQfWKGyzCYhi2VwI6wanjrmVMw9J+f71biAAdN4096Dv2iUAg6SfnVBy2wRPXWqbixU8AJQZt6ta0KqBJNSCVf3QNDYq8EDFjAA36TpVGD47izcxDmTlXwj0XT7yaVwep+lOcRZSTlkg+1VfoR0P57Vz06HlrEzuQR9aOs2wdjp+9Z7Iy8jT3hDEIS32pGRWU/CfnVbnLvtRVlc2tXPhww1qslf60bKCajcS422lMbGFFErbAJ8qBPhOEsGBMmhsdwZgzPoQST860Qxayo18Wo06VRfxyFTrucu3Mj7edF2W4O3sKccO4clpep60swdvLchjoKeK4jnQq0VVfOmldW9O21Szax5UQCiBS7Exy101I09yaLtYm2WKBwXXdQdRFA47GpZYF9u9zQIn/T3jnBM0i4BjFsvcYBmZhABmYBZpYz6fWg2oqDLS+x2htsyqZDMwUDeSY9/pRGHxedTqD4iBHl7mgvWwB51YLQoYYocteuon+1TW9OkGfzfp96CTWKpsoKJnSq0VV0296CxQBtXi2sVWziN9Otew4nxHn9BVFpU0K/DpgkwR0o/NUWaoIokCl3aSyzYW6LZAcKWB3gr4hHnIEUfcuwJNDXMYuvOg+ZYP/qNilH+Zkc9SkH5qw+1abs92xOJLK1tQ4E6ZoI57/wBaxfE+E93iL1sQVDtlB2ynxLB5aEUb2eujD31aGEaROhB0P55UcvrVb9+LC1q6ME5sPEB6jcDz1o1HDjMjBlPMa0Pi7KXEZTzBH9/tWM4dxZ8JeI1KTDr9JHnWbn83vx7+L/j/APdjbj/Kf7bpRSDthiYRUHM5j6Db6/atFbdWUMpBDCQRtFZLii97cdtwNAPTQf1rpt5pOyvDWtWnQ+ED3GlBf4q/T6GmqWspdTBICsPMga/YUn/UHq31rncpHbHiuTRXbxWJMiJYjdY0n0/vy2Jz+EMx0+Y6g+nnSAdomW5GVFAOUjc6T0PIfOqk4qN7SqILKRqBBAIESRB8XpWnFrcPdIimIM1lT2ws2bQLZi8fDGsjaTsJ66094fxkMg7wZWYSBHIiRqJifOKJTBBQt294h0gyfSo4THpcYi3cDa6gbj57jzFHvaWDI5VUKMCSQSx1BJUfMwPKh7qza1Chg0gDmNNQPamuM4aR4lMaRH5ypKqFOYPtt6DShtHB8Sud4A4EsG3/AITlLRO3T5+VeTG3bT6sWXKPCTAEjQ+RJ+/lS7iDkOSJVuum5HTloIoa9xDMVU3GI0Obnrodeo28gdKiztpuO8Qe2LNy2xA/lBlTEGDG/MVDiHanug5iGbwoJ+HLMk+55eVZ25xUhDZ+JVJcMxkgEbTzgz9Kl/iQYW8uUMiNmZhpBIygTz0J18qAy3iDiEZ7n+oiLcALaGNVB9RypZwzil1la8VItbZ4iAYGgiIBBEzNFJil70I0paeNYAJCLCnp767V3Gi6oFq33fdo0QT8QYltQseEzMajTyq96Z3Nml3iFm2uQOsoxCTv4gCZI3II3OvKg7PErZUEXJiWZRMyZ0gwTuPLak54d3zKyEi2QHIBIy5YF0zyJExzk1JeG4dMVmuSbK7AAAqwI+IJ4jpr61LXSS3s/t9oVtE5vCCNNieUSNBy01j1o/CcaGWVbMp1J1JmJ2Gx30PrWfwL94MShGdCAULayQGCkE7EKRvsZ2qvs9i1t2zaSVMZmLeKXXwGIAgeLSp9N48drSYfjbXmCgypMGNADrAleoHPr5UVgcRbYEXEVWHPUTy15iDpWXuW2s5DbOVy3MwJbWCAZOhias4PxC5cLoQcsiG5AiARPKZnfSku2LLGowvELZunDgEZZJkzPOP39BR+J4iloTcdVB2zMB96yHGseMNi7N6fCylLkdQYJ9YM/wDbQ/agrfuWm7wC2FaG+IFjDGIBnRau01u9Nz+uExt08xVGB4j3l68uYFbZRYjYwc0n1FJMVxtLWETMwa53aFRBEmBlJB2HWd9aG7OF7WEu3T/qPNwFp6ADNG0nXyzVUazvFMjQiJHSNj+x96j3AMHrv7aV81wOL/S3yrycwCrB0Dq0k69QCNK0ydo0VBnZgSWDKIZxlnkPUHzj1pF0W9ssPkxKtAy3LY+anL9stJleDpr5URxbEtfKqXzGM6NljceIaDnAPtWexNp8hUNlkwT5T4h12ijz5YW3prMd/wBSbFpiqpccqOWUKTvAYmYnmByrJ2+1FzEXblx8ogSEAAAAIElj0kbnWhu02CsK69zmyFFglAqsdcxHPpzOtOcL2QtGzbFu/AdO8zlVBZywVUJzSIY7eY51z1LNPfx55ceW8b21XZTtV3qm06C2cshwQQ0nkBuYnnrB86a3AkqqiANfMxtNfKWS/aupaVoYkKuRpBLtoTBidj5CKK7X4jEPduC4xVbbAKswCusMY+Ika++kVqeOd97bHFMBiFGYEsSuUGTAUTp/3Uq/QDr9RS3/AKfYPMtwuiqNCjkANm5gHcrt7/Q7v0/nSueUv9PRx8k13dK7+LDagBmOZdR4lLSvz1kfkDYF0tXGGcnOBuIhgZGnnJHvS3gt+6pFww1stDZjzGx6qdqZcSdXVXVRqcx223Jn0rrp5NwFxIIc5dizGChggc/DqOXWedF4THW0woUZmKyTI2O2gB1An2+9OOUMWzDTUqfv9hVeGwV97TiyDDGMw+JWgagggjQxNcpk65ccg7sd24tLdMgAmFjUZix5HUBpH1rZ9uuODD2rUGGZs2pA0WDqDruQPWvnHDezzQ63HAvW2yqpIMvmUKZGy6zJ2ovtzj0xV22zNbNxLSo7J4kL6s+U/wAoLQDsZNdMe3O6mm97PdvrOLZLUMl11JGn+WzLOYK09BOoFNrnDFjWZ5618d7KYj9JibN3/LaSfDsYdCpOfUCBrPSa3/Bku4vvD+qZbRIM2oBcaqIaP9hBPltzqys5Yqe0GKt2yAWBfkqjM7f9o10pFicZCjPbZXLAgGJCDWSBsSeR6VpOKcITDwLCBQBJO7MTuWY+Jvc1msS+b4h4yMxPltA6RTcX5sm3r2ISAza6yepg7Uw4PgC9omMiMCpY/FcYyAo/lWY5byPOqMDwYXHJZoVdSBEk+R5etTtcQVkfDrIPdqUA/nTpPt8jWpj+1i5/kLm4tLiCXyAfGB4YmVMDadPfyoy1j0VlFxh3TEZWnx2gT8DA7hQRp94qjDXYdO93YkseR1n5be1R4nauXL0EgozNlaTAU8vIDTbpSW62lk3IPwrqWv5CY8cNsIcqJg6jeaR3jbZWYk96zMw32/hA5bn71scXg7aWzlPjK6sIGaABttEVjsJbCXfGJBiCdhzGlcft7Lw2SH2Cc2rdtSDqCWbcoyfEw8iCJ9D51PgMnE3MxBVRoRzLNmmfaojHIXIOhC+Hl4mjMdBtoPrVJ4hlDLl8JiSNWHLpqNhWJt3uujTjHFFcZV/gKsdd8rTI9o+VL8NeZGHdwPEB6+vX1qlLIa0cpOaBtHkTPOdKhwy2bhCfxKymD/EswR7GD6elajnyzcn9HnEsEGlL8sWXOMvI6ga8o/NDWaxPDGtXO6d/CQHBH8pmSV2DDWa3PGcpUgrJmA2mjHUxz0+W4POslxTDFlYqZKBt5mCfF7c/fpW9uMx3NwoxTm3DCDrOUjMu0rI5gHTXStDb401/DWrj8ywugCAWUgLpykZfePKs5d4wbasvhGfwHSSYBB18sxFcwOLuLbi2i5bbFiTqSHAJDS3iELsByrd6rjO4bY97TW2aLhuoY1kganKZ6wdvKaosXBcwxu3LgFwMADAzM2aNh0UTPlWl7PdnXu2zcd+7W8v+mkPKkHKcx0Xwkjn+1Tv/APT+0bZt2rrgjUBwp166AVnxvq+sth8Ujsy280BQAeckyYy7Df51p+xvZUBe9vkFviRDqQvJnEz6A1lruGuYFsj6SQQy7Ea5to5HY9aNPGvFYhzmRgHjcAHK3mBlnyrOWXzrpvDD73340vHcQt9Gt3ElQziInL4Syny1DrI6DrXz7iz3cOqI1wQDKBZJEnNE7QDrqdJrU8NxRzZW8PghieRQxPymvmeLxGa4xG2YlR0BJgVu+sTWuz3g3HguKS64zQR8RLGPhkeYG3Kju1/E2vNL2xbAlU0GdlH8zftyk71lBVl/HO0Z2LAaa1da8S9tZwTi7m2msAeE8pjn65SPnRHejy+Q/wDirnZCzaNoKSrMSSVME5SOh1PLanP+CYf+Rfmf61qck8csuLd3Gc7O3Fe2bZIUrr1nWZ167fKvYrOrZc3xRyj5j2pfwqyVug6jQ+4P59KPxt7xg84H7is+xfL27iLLKhCsRmEMNw0aiDy9KR3e0GISLaXGtqr7LCyD5gS2pG9PGxOfwwsjYkwCekHnWV7Q44BsmWGnN1jQaeZla5SWXt6crjZPkZw+217PqMwDO7MMxIXffc7Vzi9i7hrjWWcHKYlRGYQSOnlS3CcVe0WyEhmkbA6MIIIO4INQx3E7lwl7mdnJ1MAD4coAg6ADyro5aO+CYLFYoucIoUooVznCDLcBESYmQDIHKtd2auPwpHGK1DlSq2zmj4tyYUSfr61PsDft4XA2w7K1y8TdOUgjU5AM20jJEcjI5Ug4/wBo2vXGz6QYVRsBOk6Sx5yfaKe1m7jaYbteuLS6vcspRdDOYEtIAkAQdCfY0uXhpKNdOx0EdBp96Z4a1YwuEGVy6HxG4onM20kgELtAmIiJoa7ilhbNq4jqFDALuFaXztrK6NPTbTWpZu7axvXzScY021KzqS09Y1P56UrTCuTmUgsYywIIO/pOtHXMbhihCBrjnY7TqQTJ2EbVVe4jlACIEYiMxaTHlGg9aZZdaXHjltv4e4pEzo9/u5yahSQM2kk8t/aDSrG8Utow7o94TKqNguY8uZHKTFKcTfUrHibkXE5QTy1350LhygaZAyiZg6nmflEetMLlO05Jjl1Ia4WbaxnY+XITyUHYUNirlyczZWGYA6axoBtygijDazYct/EDuOggiPahrGFLrB+Ftj5jnHP+sVcJMvWubLLCSy9LWYu+uhWD4SZMzqPQ0Thr+UZH31GY/wAQoTBtmGulxQcp11IMEeY0+VdxOKDICo3ho6fzD71uYyOF5MsvaLtk5gEWQIERp70w4fi2sSAhbxZgBvJGUDY+opbhseEuAj4Wyn02Bo3LetO5FxcrIzL/ADQWj211qZyRrjuWVkW3+0vfj4CgXMokg6mNdvya7x0BYW2CBkktMydQvyIk+1L1xYtiJXK+pG5EkSwMabbUq4lxq+94hcuSBKsQoyjq245j1rnb07Yybu7/AIB4rhdwIrtECNBrC/zE7b/etT2BuBmvKhm5CZVkAETDGW+WgkTp5WYbtODhyzAZBKld9tMvQ9PesjauPZYvbY22/wBp2BgxP5tW/wCTnf8Ay3n+IvgjcW1dDZQruh8SqS+W4qmTlIzK0TtM6wa1mF4h3li3fgZioOkwCdD5gf0rC8Y4mMVgbbqiKyue8jQu+Qh4UDURDkkiNteV3Ae0b2uHN4SVUuq3CPBDSdzuZJ+Wx2qfiz0D2y4j391EU5rebxKvLLlDHX3g9Nt6Kv8ADlGHy2wviM8/EIjQ7mfbRZ51k0xJRXuR42Ykk76aTz9fetNcxDWWt2EkObaZtfAjP/mXPCd2GYiZ5mscvHerj63wcsx+vudM9xHjh7plE94whjPXRiPUDX1NIw47qCpDZs2blEQFj519BPYVWwzXYzuWG5jwg5fCNiWb6RWQ7RYxnYWQFW3aVFC6fEqAEkrOYzNbY3vsoQ0xtC06ZSPEJ5wdT9RFLVBB1HuDVmHsl2EfP861bVkH37oEEEiNFI0iNtqI/wDUGI//AGW/8qDxFvLHT951r2v8v0NZNaaB9ChOxJE9d/3pZiruXOx1ygnrtRV9iqAQ2hkSI9aznEsdLhAeZ25/m1Zw6rpy6yiniHEi9tCsqvM5tSeusfLyqyzxNnTO48XhUHqRIJ+n0r3E+CBbQcXlylVZl2KnplO/t8qWYfiMZUYNlJOp2MknblqdK1K5ZQyS4DE6mWMnzAn7CpXMbb7sLlHeMInUmZ3+VLsU5TxLrEiCYOv/ABUcMmZLZbcDStUgjhfHntRaMRmzLO6sVCmD0MLp1A85ZoxJzsZJ2pNd4YDmYGSRm1nSOVHpiwERj/ENvOINZ1+rs3HGMTbsBbbW2tBmlWW28My7lXBMEEgGImedAdnMFde+iW82pyF9AQr+BhPPwk/Sr+KYC0i27lu6pzkwAwzBRIJIHw7DePiHSkWH4g+YKhuZzqcs7HxEaa9KhG34pwvJeK29lYqp6py03kD5xQGNUiVYmVJXykdDRHYTBY9cQrXA62T8fek+Ia7KTOaefKtJx3sz3lwvbPxgSDGjLz15ERt0PWl79Wbx6jGq1xh3SmRJMaUbhuHElRmBzrIGs6ECOsjTSK1N/CYfB2Qbi95JicoJJ8gdAKFs4axiB3mGYgqQSkQy66lP5fqN9qbZ1UMNhhkyaidNJKtGkxUb15LQCHS4p8MrGZZEeInp9j1rS4CwXQMyBbgbdtJAgawND7cqX9oOzbX2m2VVmWHDEwcp8LKQDO5BHp7pdLZuapBZ4Tdus+RSFzErcMiAdYAO+po7Cdnbgz5hlkQOe+/P810rTYXButsBzLDc7Dy+VdlpgH3kftT6pMJJpksTwe5oYWRm0zakHoMoGnSarweNNsslxTMH1AAGvoRrvyrVYjBhFe4/iyiYEAnymsLxfjLL3jKFzmQM0MFU8gG2gc/M1Llvqt4z58cxXEwrOwEBgVE8gIgDrsNKWYntLkRsqITAXM+pCzppG/nvM0tx6XWKm6+6AgAyQp1UdFkawOopK7nKUURmOtbvbE68ars/xpr47h1WBmcEEg6AyNTHP600PB2YB2OVGJUMRJPTSdOetZfgeDa3iURxG8g7/ASB+da+gYBO9t21e4tu0AxdjoQqEnQnY6AA+dYlsunSyWbofBdl7htZu8UIxKqGfLnnQwOXQk9KedpMDYs2LNoKodbeZwAZZYyElgN8xMHqRWaxeKDnNcEAoMig6W1B8CjrpuTuSetPu0TZMLhrd4hiUDSCe8GxyiOQ8OraaeVaxrHJjvoh4TgVe/btsfAgzXD/ALF8Vz6CPUiu8Q4s73u98CE5ySZPxszCR1CkKB5CiuHlsNZbRWe4JfNytASixEST4vZaxvEuIF2JPPXy+XIVvLLtxxw61TzF9qr5U2kv3DbA11CDfYBR186U2LBNC2B4SfOicPckEGsumtDjgwqFmOvKp4PHKcqtM/wmN9dj7UsvYolcs1GwdAf5XH1H9hWcmseuznHWxtzJj5bGPSoZD/MfpXOJHw6bggz9P3ofvz5fSsSt5zs4xzZ7bZYZwDGseKOtYlsJcVg72nAGhJMASa0/A8YieFz8WuuwOn1iju0ONtCzkIDG6CFE6aa5pHQwRW3Mkx121dQLaVQVAMGQ2nxdQ/XedNI2rL4pzmdGBUnUAqQRtyOu0VO1ie5YFLjhlM7SdDy5df7U3x3E2xw70kZk0ZAPEUHME7idxpVkCyzcF9UQjWfF7efKaZXrOwG30A0pVw64WxB0jSCB5elOyvudoGtP0/ELCECeUEULfw7KhWSCDIAggq3iHxCDE0WbVwKZELqdtSNzpS9sYwQzqdT6Ejb22qxAxuhVIYQDpMfPYmjeD4hFkk+NzOsjTkAT+bUsxbFkbyb8+9CXGKhfLWmlfRcBxm5a+ByB03HyOlOrHbQf+6s+a6H5Hf6Vi2HNTE1E3GG4n03rJH0ocUwuKtm0zgg6gMSjK3VSTE/OhrfY1kuh7d8ovMicxHQlTHIVgbAz6AgHoxAn5wKeYO9jMNGQuq9N1+W3yior6h3wgDTbfxfehmxQmMwJGwE/c7fOslhe2VwCLluDzYa/Rv60YOKJf2ZSeh8LfLShLDvG4toEFRPIsFPykmhDirm4VT1M6fek72wuoEeUjX50MyyIVMvnM/tFFaO1iWYMrBSpkHxjY6HSsNxLB946KNCzBCfOYpiMQ1syTp5xH1oC3jFe6pBH+oTpsJJI9Kl9i79JONYgO9xh8MsFHRRoo9lAqnszdHexlDNBidYK6z8vtRnELQeWgAmCY2PtVPDbIssHgSdj0nTbnpW6zHsJaf8AW3LrhsoBg9SdPbSabJfuMMiiEbeQJPiDACdpI19qe9neA22ctcIkfw7x6zoT5evMVqv/AE1ZIlUXNO/L2HKstW9aYxMKmly+VCgxGpjc69SACYotbFy4FvXZzsBCkTltj4RB02jT+86BsFYu3EtKwItMWdTtlQTmn4cpuQs/7Wr2Jx9pvBZYXH11QZlBjXxDTfzp4l79IcapZHBOpDbzuR16mvnF8eKt1iLLs7AmcpMjMJkeQbzHKsjisA3fFR1+9W1mdK8QhQRyOs1Wt078tj+fm1GYy0cy2pkzHkCY+gEUY9hLdi4ND8IBn+ImSR7T9aNE+eisGmZWWQDKkcyYzbCo4TDZmBPwjf8AYUThIF48wCxH2/eoCDigFgnUaQRqf+aE/Uf7aYYsBwPDr1GhHz+xoT/Dz/MPkP61JC5WlmAxE+Ic53PLTl+9dxb+JSW/hIAPKDJj5zSG3cYnRoPrFMFw7uoJIzL5jUenWK0gbG2CTmGvP351bgjDBk05z7zXMrm4AgJ05yAD6mjBw24ywxVfMbD5Vq1BXB+7e73oADfCyiAuYkDNvoCJ061rf0GUa6DpWAwOFa0xUTLaQPKa0HDu0lxB3TgNlGobmPI8jHqPQ1mqP4piVUaeIzryA9TFYjiOMJY5SIPIbeY19d61znCXEi4t7zEj9iCasw2GwUHubalh/Nq3lvM+1E0zFopAmSTGboTAqHE8Kpkgbr9v7U64hxRUOXKB/wBux5TUL+AF5R4svoB+RRS6xxFSiifFlEj0EVJMc3ISKZWOA2k1UAnqfFV6YXyGnl+RQAq6towprgHe2f8AJuEDodVj0P8ASg7mH9q9ZtEN4SQfL81qB3b45lMYizof4k0j2mPqKs7izeb/ACrgk/wsMh+pg+xNLf17D4xPmND7ih7tlH1Gnp+4qjQ3cDetiJYc8rDMI20mdKo/xIqIdDHVDH0P9qx+Jv3A5AcwNBBMe3SqCzHVj7kk6f0qbJK29rE238Ik/wC1um+o51c7hVgADyWBFZvgTqDm1LbaVoC92ZCx+w8hy9d6LUbfDbjjwW/DprAHpqd6ecA4BhSD+oOa5J2Y5ViP5Yk852pdheKNmi4TrvJn6z9yaJvYi00hO8AP8QX6yo/rV0mzs4bBIwKMpZd/8zXfnPiGp1gjzpi9y2yuFfJmBGZQSykjcFgRIFYyy6gAZWZQf/xAt9SOdGYrikCWVFAiO9/yxP8A5mdvKouzTDcIweHUhm7yQP8AUOcQogQkZQBPQ770p7UdoUFuLGIe2w+FEUBTtI2BH1oEdobZkG/ZHPwW8x9PEp+eu9V3uK4Z4U4khdv9Mge+Vais1e4xduXBdcnOIGaAu20xvppyplw3jS55vgGf4lGvI8jEfWirlvCp8L27v/8ATqAP+3Vj6xQOIdTqLdqPIz9BFImnuM3rT/5trR0jWPiA6yTrSnH4vMFgkgk6HkTvtRd294WC2wD1j8igvhy+RJ+tUXnERAA0Fcw97xMY5xUu811qCCCdN+dAaL+lVf4mOrfP/wC1QdtKr7leo/8AH+9EZG4R/wA1JMSQNCR70w/wYGADzrq9n50zVdw7DWeMOuub50dhe0jAw2x3P9qpfggECd6ru8Gg/FtTcNVorWLDR419Mx+s0NxqyYFxRDIOWsjn60rw3Cif4vOaZYDhO8OaghirnhUrrInnIoGTOgM77dK0Q4Ew/wDcMVOx2WzzqOm5H2ou4y2KxJPxN9/3oyzxY5QNfWddP+ae3uyAXcj/AMj/AEoU8FXbTQx9aG4As8VZc0HX8iicNxNog6/nrVrcMA0EVAYSOlBNsfO/59a4uNE179COte/wsdaHST48Gqu86V0YIDahMTcnQctfcUHMRdGp0JnrzoHvST+5On0opMO2hJHt+aVJsLzJn86Cptpfwy6wEK8E9AfwCn+AkQS8nzaPuazVpZg6Rr6jXptVtqzJkknf8+VNpZtsLHFLKMTduLpyiZ6/CKpx/b4CP0ykHWWZV25BRqB6msy9ktzjyGnz5mq/8PHMn503sk0Y3u2uIckm6wnpAH0FIVuMSSQdZ1J1+u9H2uGDUqfn/wAV39AAN/Wigg8az82B+1RGIneZHp70V+iU8qDvYNQ2ux08+XlVRZbvTsanbxDLt/arU4Qu/wDT+lebhIGxoLrOP61K5fzdKEfBxUFsxQ0YC/p+9ez0MiedWi150R4tXO8/PwVPuPOufpfSg//Z"/>
          <p:cNvSpPr>
            <a:spLocks noChangeAspect="1" noChangeArrowheads="1"/>
          </p:cNvSpPr>
          <p:nvPr/>
        </p:nvSpPr>
        <p:spPr bwMode="auto">
          <a:xfrm>
            <a:off x="77788" y="-623888"/>
            <a:ext cx="18288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46" name="AutoShape 20" descr="data:image/jpg;base64,/9j/4AAQSkZJRgABAQAAAQABAAD/2wCEAAkGBhQSERUUEhMWFRQWGBgYGBcYGBkYFxgXGBgXFxccHBgYHCYeFxwjGhgaHy8gIycpLCwsGB4xNTAqNSYrLCkBCQoKDgwOFw8PGikkHCQpKSksLCkpLCkpLCwsLCkpKSwsKSkpKSkpKSwsKSwpLCwpKSwsLCksLCwpKSkpKSwsNv/AABEIAL4BCQMBIgACEQEDEQH/xAAbAAACAwEBAQAAAAAAAAAAAAAEBQIDBgEAB//EAD8QAAIBAgQDBgUCBAUDBAMAAAECEQADBBIhMQVBUQYTImFxgTKRobHwFMFCUtHhFSMzYvEHgpIWQ9PiU1Ry/8QAGAEBAQEBAQAAAAAAAAAAAAAAAAECAwT/xAAjEQEBAAIDAQEAAgIDAAAAAAAAAQIRAyExEkEyUZGhBBMi/9oADAMBAAIRAxEAPwDXlfOpBPOulakFrLojlrpUjnU69lmgrVvOuE1euHqfc+lBSqdamMP51YtojlRCWp3FE2HW351y5aPWi2wtQa1VAptdTXBbPKaIWxU+6qG1IwxNWjDxzq0LXmSaCkJOxq3uzURbqzLRarKmohvOrmtT1qDWCNQKI7Brmp60UDoK4z0NhxZaom2etWuxrig1ocE12DUlFSou1Kt5143akxA3qh7gPw0Ew9RNzzqHdGolDU2Ou/nQ7XTU8hqBtGmx7NNUsvnVvdmoG2aopzHXX61DN5miWFVafkUNiwldFqrQtLb/ABNgYC7GCJ33FQMVFSoQYwxt9aKsXQwkVETRamDXUFSVqCSmp5qhFSAoJE1Wasr01URUCpGKrF2p5xRXVbyqRIqIuVI2waD2Spd2K53fnUlU0HstdC12a6pNVESlVlBV7mqWqDhQVwCuxXstVXQKixqRFcyUA9wHlVQU9KKK1ArUqqWJiqu/8qMRK7+nWZigCzmqmWmXdiq3tiqmwIQ1LL1ojuqpYa0FLiqY8vrRRQUp/WWOn586LDnMN6Cu25JjXX9qrgkRNEYdYrI7bWB5UVglAGUaQTpXu8qNi4M4qsjVSuhYqwVw1RWa9Uiwqq43Sgpxl0qpMxFJeEcaLCLh15Nt86Mx0scs+lZ3CCJGmnyiaza1IeY7iYXQakz7cqHs8QaWG5B2+Xntr9KoUINTlA2nz6VQGjEMNjpp7Cai6NMPxRg659FnKddJO31H1prj+JiyF0ksdBt7z8qznFAjWmKwTKg1FOGXAiu+xiNyR6zttTZo2udqDHhQe5/tRPCu0feOttlgtMHlIk/YVmpEenOOetVd73bBgYbdY8vtTa6fRwteqjDYiVWTLFQTy1IE6ctTV81tzcIqOSuh66HoIZK7lq2K4RQQy16KlcYAEnlVLYtAYzLt1FB54oa4BymrsRfCqTBIAJ0E7a71RguIpdHhPiG68x7dPOipWwRVoFWBarc6URFqqutXjdmuZJoqgsarIM0X3dcydaBVxK8UtMZ1iB6nSspnP5NaPtRc0ROst8tB9zWf7k/n/NYrc8NMNiGDCToabIDG/KgbaAiI1ifnRqrMAcqrNV5yecR1q9LXn6Vx0OlSRfOiL7ZcH4jFXLiG5ih7QPWpz51UWjFeUV67iQBJoe6yqNTJ6c/7UjxPEGzlcolSQNT6E0poc+PtlyZEE6e1A4QJqYJkmfnNT4XhtAQNB15nyqfAsHnkt1qNLkwQflAmfpQ97Bnv2YD/AJIitRZ4coGgiqcTwzWRFDbN38I62mkDcRHT+utHvxEsmXKR8MaAbe/lRhw+aU56T5a0yw+BQDYUNsucEYGn5+GhsRhCSNNQI9fyK2xwa7RVa8OGcMIFTR9FWBw10QSCNBpTgMTyq4KOtSrTKkedcKa1Mmqc2tBLORVV92KMBvFF2bc1cABQZxsK5MsCZ50FjbLeHQjfSeVa+4s0pv2JdZ8/2qLsowuFflmHL1+W4q/C4JkJK6Tv+GtMlkRULgCxPMgfPQfWKGyzCYhi2VwI6wanjrmVMw9J+f71biAAdN4096Dv2iUAg6SfnVBy2wRPXWqbixU8AJQZt6ta0KqBJNSCVf3QNDYq8EDFjAA36TpVGD47izcxDmTlXwj0XT7yaVwep+lOcRZSTlkg+1VfoR0P57Vz06HlrEzuQR9aOs2wdjp+9Z7Iy8jT3hDEIS32pGRWU/CfnVbnLvtRVlc2tXPhww1qslf60bKCajcS422lMbGFFErbAJ8qBPhOEsGBMmhsdwZgzPoQST860Qxayo18Wo06VRfxyFTrucu3Mj7edF2W4O3sKccO4clpep60swdvLchjoKeK4jnQq0VVfOmldW9O21Szax5UQCiBS7Exy101I09yaLtYm2WKBwXXdQdRFA47GpZYF9u9zQIn/T3jnBM0i4BjFsvcYBmZhABmYBZpYz6fWg2oqDLS+x2htsyqZDMwUDeSY9/pRGHxedTqD4iBHl7mgvWwB51YLQoYYocteuon+1TW9OkGfzfp96CTWKpsoKJnSq0VV0296CxQBtXi2sVWziN9Otew4nxHn9BVFpU0K/DpgkwR0o/NUWaoIokCl3aSyzYW6LZAcKWB3gr4hHnIEUfcuwJNDXMYuvOg+ZYP/qNilH+Zkc9SkH5qw+1abs92xOJLK1tQ4E6ZoI57/wBaxfE+E93iL1sQVDtlB2ynxLB5aEUb2eujD31aGEaROhB0P55UcvrVb9+LC1q6ME5sPEB6jcDz1o1HDjMjBlPMa0Pi7KXEZTzBH9/tWM4dxZ8JeI1KTDr9JHnWbn83vx7+L/j/APdjbj/Kf7bpRSDthiYRUHM5j6Db6/atFbdWUMpBDCQRtFZLii97cdtwNAPTQf1rpt5pOyvDWtWnQ+ED3GlBf4q/T6GmqWspdTBICsPMga/YUn/UHq31rncpHbHiuTRXbxWJMiJYjdY0n0/vy2Jz+EMx0+Y6g+nnSAdomW5GVFAOUjc6T0PIfOqk4qN7SqILKRqBBAIESRB8XpWnFrcPdIimIM1lT2ws2bQLZi8fDGsjaTsJ66094fxkMg7wZWYSBHIiRqJifOKJTBBQt294h0gyfSo4THpcYi3cDa6gbj57jzFHvaWDI5VUKMCSQSx1BJUfMwPKh7qza1Chg0gDmNNQPamuM4aR4lMaRH5ypKqFOYPtt6DShtHB8Sud4A4EsG3/AITlLRO3T5+VeTG3bT6sWXKPCTAEjQ+RJ+/lS7iDkOSJVuum5HTloIoa9xDMVU3GI0Obnrodeo28gdKiztpuO8Qe2LNy2xA/lBlTEGDG/MVDiHanug5iGbwoJ+HLMk+55eVZ25xUhDZ+JVJcMxkgEbTzgz9Kl/iQYW8uUMiNmZhpBIygTz0J18qAy3iDiEZ7n+oiLcALaGNVB9RypZwzil1la8VItbZ4iAYGgiIBBEzNFJil70I0paeNYAJCLCnp767V3Gi6oFq33fdo0QT8QYltQseEzMajTyq96Z3Nml3iFm2uQOsoxCTv4gCZI3II3OvKg7PErZUEXJiWZRMyZ0gwTuPLak54d3zKyEi2QHIBIy5YF0zyJExzk1JeG4dMVmuSbK7AAAqwI+IJ4jpr61LXSS3s/t9oVtE5vCCNNieUSNBy01j1o/CcaGWVbMp1J1JmJ2Gx30PrWfwL94MShGdCAULayQGCkE7EKRvsZ2qvs9i1t2zaSVMZmLeKXXwGIAgeLSp9N48drSYfjbXmCgypMGNADrAleoHPr5UVgcRbYEXEVWHPUTy15iDpWXuW2s5DbOVy3MwJbWCAZOhias4PxC5cLoQcsiG5AiARPKZnfSku2LLGowvELZunDgEZZJkzPOP39BR+J4iloTcdVB2zMB96yHGseMNi7N6fCylLkdQYJ9YM/wDbQ/agrfuWm7wC2FaG+IFjDGIBnRau01u9Nz+uExt08xVGB4j3l68uYFbZRYjYwc0n1FJMVxtLWETMwa53aFRBEmBlJB2HWd9aG7OF7WEu3T/qPNwFp6ADNG0nXyzVUazvFMjQiJHSNj+x96j3AMHrv7aV81wOL/S3yrycwCrB0Dq0k69QCNK0ydo0VBnZgSWDKIZxlnkPUHzj1pF0W9ssPkxKtAy3LY+anL9stJleDpr5URxbEtfKqXzGM6NljceIaDnAPtWexNp8hUNlkwT5T4h12ijz5YW3prMd/wBSbFpiqpccqOWUKTvAYmYnmByrJ2+1FzEXblx8ogSEAAAAIElj0kbnWhu02CsK69zmyFFglAqsdcxHPpzOtOcL2QtGzbFu/AdO8zlVBZywVUJzSIY7eY51z1LNPfx55ceW8b21XZTtV3qm06C2cshwQQ0nkBuYnnrB86a3AkqqiANfMxtNfKWS/aupaVoYkKuRpBLtoTBidj5CKK7X4jEPduC4xVbbAKswCusMY+Ika++kVqeOd97bHFMBiFGYEsSuUGTAUTp/3Uq/QDr9RS3/AKfYPMtwuiqNCjkANm5gHcrt7/Q7v0/nSueUv9PRx8k13dK7+LDagBmOZdR4lLSvz1kfkDYF0tXGGcnOBuIhgZGnnJHvS3gt+6pFww1stDZjzGx6qdqZcSdXVXVRqcx223Jn0rrp5NwFxIIc5dizGChggc/DqOXWedF4THW0woUZmKyTI2O2gB1An2+9OOUMWzDTUqfv9hVeGwV97TiyDDGMw+JWgagggjQxNcpk65ccg7sd24tLdMgAmFjUZix5HUBpH1rZ9uuODD2rUGGZs2pA0WDqDruQPWvnHDezzQ63HAvW2yqpIMvmUKZGy6zJ2ovtzj0xV22zNbNxLSo7J4kL6s+U/wAoLQDsZNdMe3O6mm97PdvrOLZLUMl11JGn+WzLOYK09BOoFNrnDFjWZ5618d7KYj9JibN3/LaSfDsYdCpOfUCBrPSa3/Bku4vvD+qZbRIM2oBcaqIaP9hBPltzqys5Yqe0GKt2yAWBfkqjM7f9o10pFicZCjPbZXLAgGJCDWSBsSeR6VpOKcITDwLCBQBJO7MTuWY+Jvc1msS+b4h4yMxPltA6RTcX5sm3r2ISAza6yepg7Uw4PgC9omMiMCpY/FcYyAo/lWY5byPOqMDwYXHJZoVdSBEk+R5etTtcQVkfDrIPdqUA/nTpPt8jWpj+1i5/kLm4tLiCXyAfGB4YmVMDadPfyoy1j0VlFxh3TEZWnx2gT8DA7hQRp94qjDXYdO93YkseR1n5be1R4nauXL0EgozNlaTAU8vIDTbpSW62lk3IPwrqWv5CY8cNsIcqJg6jeaR3jbZWYk96zMw32/hA5bn71scXg7aWzlPjK6sIGaABttEVjsJbCXfGJBiCdhzGlcft7Lw2SH2Cc2rdtSDqCWbcoyfEw8iCJ9D51PgMnE3MxBVRoRzLNmmfaojHIXIOhC+Hl4mjMdBtoPrVJ4hlDLl8JiSNWHLpqNhWJt3uujTjHFFcZV/gKsdd8rTI9o+VL8NeZGHdwPEB6+vX1qlLIa0cpOaBtHkTPOdKhwy2bhCfxKymD/EswR7GD6elajnyzcn9HnEsEGlL8sWXOMvI6ga8o/NDWaxPDGtXO6d/CQHBH8pmSV2DDWa3PGcpUgrJmA2mjHUxz0+W4POslxTDFlYqZKBt5mCfF7c/fpW9uMx3NwoxTm3DCDrOUjMu0rI5gHTXStDb401/DWrj8ywugCAWUgLpykZfePKs5d4wbasvhGfwHSSYBB18sxFcwOLuLbi2i5bbFiTqSHAJDS3iELsByrd6rjO4bY97TW2aLhuoY1kganKZ6wdvKaosXBcwxu3LgFwMADAzM2aNh0UTPlWl7PdnXu2zcd+7W8v+mkPKkHKcx0Xwkjn+1Tv/APT+0bZt2rrgjUBwp166AVnxvq+sth8Ujsy280BQAeckyYy7Df51p+xvZUBe9vkFviRDqQvJnEz6A1lruGuYFsj6SQQy7Ea5to5HY9aNPGvFYhzmRgHjcAHK3mBlnyrOWXzrpvDD73340vHcQt9Gt3ElQziInL4Syny1DrI6DrXz7iz3cOqI1wQDKBZJEnNE7QDrqdJrU8NxRzZW8PghieRQxPymvmeLxGa4xG2YlR0BJgVu+sTWuz3g3HguKS64zQR8RLGPhkeYG3Kju1/E2vNL2xbAlU0GdlH8zftyk71lBVl/HO0Z2LAaa1da8S9tZwTi7m2msAeE8pjn65SPnRHejy+Q/wDirnZCzaNoKSrMSSVME5SOh1PLanP+CYf+Rfmf61qck8csuLd3Gc7O3Fe2bZIUrr1nWZ167fKvYrOrZc3xRyj5j2pfwqyVug6jQ+4P59KPxt7xg84H7is+xfL27iLLKhCsRmEMNw0aiDy9KR3e0GISLaXGtqr7LCyD5gS2pG9PGxOfwwsjYkwCekHnWV7Q44BsmWGnN1jQaeZla5SWXt6crjZPkZw+217PqMwDO7MMxIXffc7Vzi9i7hrjWWcHKYlRGYQSOnlS3CcVe0WyEhmkbA6MIIIO4INQx3E7lwl7mdnJ1MAD4coAg6ADyro5aO+CYLFYoucIoUooVznCDLcBESYmQDIHKtd2auPwpHGK1DlSq2zmj4tyYUSfr61PsDft4XA2w7K1y8TdOUgjU5AM20jJEcjI5Ug4/wBo2vXGz6QYVRsBOk6Sx5yfaKe1m7jaYbteuLS6vcspRdDOYEtIAkAQdCfY0uXhpKNdOx0EdBp96Z4a1YwuEGVy6HxG4onM20kgELtAmIiJoa7ilhbNq4jqFDALuFaXztrK6NPTbTWpZu7axvXzScY021KzqS09Y1P56UrTCuTmUgsYywIIO/pOtHXMbhihCBrjnY7TqQTJ2EbVVe4jlACIEYiMxaTHlGg9aZZdaXHjltv4e4pEzo9/u5yahSQM2kk8t/aDSrG8Utow7o94TKqNguY8uZHKTFKcTfUrHibkXE5QTy1350LhygaZAyiZg6nmflEetMLlO05Jjl1Ia4WbaxnY+XITyUHYUNirlyczZWGYA6axoBtygijDazYct/EDuOggiPahrGFLrB+Ftj5jnHP+sVcJMvWubLLCSy9LWYu+uhWD4SZMzqPQ0Thr+UZH31GY/wAQoTBtmGulxQcp11IMEeY0+VdxOKDICo3ho6fzD71uYyOF5MsvaLtk5gEWQIERp70w4fi2sSAhbxZgBvJGUDY+opbhseEuAj4Wyn02Bo3LetO5FxcrIzL/ADQWj211qZyRrjuWVkW3+0vfj4CgXMokg6mNdvya7x0BYW2CBkktMydQvyIk+1L1xYtiJXK+pG5EkSwMabbUq4lxq+94hcuSBKsQoyjq245j1rnb07Yybu7/AIB4rhdwIrtECNBrC/zE7b/etT2BuBmvKhm5CZVkAETDGW+WgkTp5WYbtODhyzAZBKld9tMvQ9PesjauPZYvbY22/wBp2BgxP5tW/wCTnf8Ay3n+IvgjcW1dDZQruh8SqS+W4qmTlIzK0TtM6wa1mF4h3li3fgZioOkwCdD5gf0rC8Y4mMVgbbqiKyue8jQu+Qh4UDURDkkiNteV3Ae0b2uHN4SVUuq3CPBDSdzuZJ+Wx2qfiz0D2y4j391EU5rebxKvLLlDHX3g9Nt6Kv8ADlGHy2wviM8/EIjQ7mfbRZ51k0xJRXuR42Ykk76aTz9fetNcxDWWt2EkObaZtfAjP/mXPCd2GYiZ5mscvHerj63wcsx+vudM9xHjh7plE94whjPXRiPUDX1NIw47qCpDZs2blEQFj519BPYVWwzXYzuWG5jwg5fCNiWb6RWQ7RYxnYWQFW3aVFC6fEqAEkrOYzNbY3vsoQ0xtC06ZSPEJ5wdT9RFLVBB1HuDVmHsl2EfP861bVkH37oEEEiNFI0iNtqI/wDUGI//AGW/8qDxFvLHT951r2v8v0NZNaaB9ChOxJE9d/3pZiruXOx1ygnrtRV9iqAQ2hkSI9aznEsdLhAeZ25/m1Zw6rpy6yiniHEi9tCsqvM5tSeusfLyqyzxNnTO48XhUHqRIJ+n0r3E+CBbQcXlylVZl2KnplO/t8qWYfiMZUYNlJOp2MknblqdK1K5ZQyS4DE6mWMnzAn7CpXMbb7sLlHeMInUmZ3+VLsU5TxLrEiCYOv/ABUcMmZLZbcDStUgjhfHntRaMRmzLO6sVCmD0MLp1A85ZoxJzsZJ2pNd4YDmYGSRm1nSOVHpiwERj/ENvOINZ1+rs3HGMTbsBbbW2tBmlWW28My7lXBMEEgGImedAdnMFde+iW82pyF9AQr+BhPPwk/Sr+KYC0i27lu6pzkwAwzBRIJIHw7DePiHSkWH4g+YKhuZzqcs7HxEaa9KhG34pwvJeK29lYqp6py03kD5xQGNUiVYmVJXykdDRHYTBY9cQrXA62T8fek+Ia7KTOaefKtJx3sz3lwvbPxgSDGjLz15ERt0PWl79Wbx6jGq1xh3SmRJMaUbhuHElRmBzrIGs6ECOsjTSK1N/CYfB2Qbi95JicoJJ8gdAKFs4axiB3mGYgqQSkQy66lP5fqN9qbZ1UMNhhkyaidNJKtGkxUb15LQCHS4p8MrGZZEeInp9j1rS4CwXQMyBbgbdtJAgawND7cqX9oOzbX2m2VVmWHDEwcp8LKQDO5BHp7pdLZuapBZ4Tdus+RSFzErcMiAdYAO+po7Cdnbgz5hlkQOe+/P810rTYXButsBzLDc7Dy+VdlpgH3kftT6pMJJpksTwe5oYWRm0zakHoMoGnSarweNNsslxTMH1AAGvoRrvyrVYjBhFe4/iyiYEAnymsLxfjLL3jKFzmQM0MFU8gG2gc/M1Llvqt4z58cxXEwrOwEBgVE8gIgDrsNKWYntLkRsqITAXM+pCzppG/nvM0tx6XWKm6+6AgAyQp1UdFkawOopK7nKUURmOtbvbE68ars/xpr47h1WBmcEEg6AyNTHP600PB2YB2OVGJUMRJPTSdOetZfgeDa3iURxG8g7/ASB+da+gYBO9t21e4tu0AxdjoQqEnQnY6AA+dYlsunSyWbofBdl7htZu8UIxKqGfLnnQwOXQk9KedpMDYs2LNoKodbeZwAZZYyElgN8xMHqRWaxeKDnNcEAoMig6W1B8CjrpuTuSetPu0TZMLhrd4hiUDSCe8GxyiOQ8OraaeVaxrHJjvoh4TgVe/btsfAgzXD/ALF8Vz6CPUiu8Q4s73u98CE5ySZPxszCR1CkKB5CiuHlsNZbRWe4JfNytASixEST4vZaxvEuIF2JPPXy+XIVvLLtxxw61TzF9qr5U2kv3DbA11CDfYBR186U2LBNC2B4SfOicPckEGsumtDjgwqFmOvKp4PHKcqtM/wmN9dj7UsvYolcs1GwdAf5XH1H9hWcmseuznHWxtzJj5bGPSoZD/MfpXOJHw6bggz9P3ofvz5fSsSt5zs4xzZ7bZYZwDGseKOtYlsJcVg72nAGhJMASa0/A8YieFz8WuuwOn1iju0ONtCzkIDG6CFE6aa5pHQwRW3Mkx121dQLaVQVAMGQ2nxdQ/XedNI2rL4pzmdGBUnUAqQRtyOu0VO1ie5YFLjhlM7SdDy5df7U3x3E2xw70kZk0ZAPEUHME7idxpVkCyzcF9UQjWfF7efKaZXrOwG30A0pVw64WxB0jSCB5elOyvudoGtP0/ELCECeUEULfw7KhWSCDIAggq3iHxCDE0WbVwKZELqdtSNzpS9sYwQzqdT6Ejb22qxAxuhVIYQDpMfPYmjeD4hFkk+NzOsjTkAT+bUsxbFkbyb8+9CXGKhfLWmlfRcBxm5a+ByB03HyOlOrHbQf+6s+a6H5Hf6Vi2HNTE1E3GG4n03rJH0ocUwuKtm0zgg6gMSjK3VSTE/OhrfY1kuh7d8ovMicxHQlTHIVgbAz6AgHoxAn5wKeYO9jMNGQuq9N1+W3yior6h3wgDTbfxfehmxQmMwJGwE/c7fOslhe2VwCLluDzYa/Rv60YOKJf2ZSeh8LfLShLDvG4toEFRPIsFPykmhDirm4VT1M6fek72wuoEeUjX50MyyIVMvnM/tFFaO1iWYMrBSpkHxjY6HSsNxLB946KNCzBCfOYpiMQ1syTp5xH1oC3jFe6pBH+oTpsJJI9Kl9i79JONYgO9xh8MsFHRRoo9lAqnszdHexlDNBidYK6z8vtRnELQeWgAmCY2PtVPDbIssHgSdj0nTbnpW6zHsJaf8AW3LrhsoBg9SdPbSabJfuMMiiEbeQJPiDACdpI19qe9neA22ctcIkfw7x6zoT5evMVqv/AE1ZIlUXNO/L2HKstW9aYxMKmly+VCgxGpjc69SACYotbFy4FvXZzsBCkTltj4RB02jT+86BsFYu3EtKwItMWdTtlQTmn4cpuQs/7Wr2Jx9pvBZYXH11QZlBjXxDTfzp4l79IcapZHBOpDbzuR16mvnF8eKt1iLLs7AmcpMjMJkeQbzHKsjisA3fFR1+9W1mdK8QhQRyOs1Wt078tj+fm1GYy0cy2pkzHkCY+gEUY9hLdi4ND8IBn+ImSR7T9aNE+eisGmZWWQDKkcyYzbCo4TDZmBPwjf8AYUThIF48wCxH2/eoCDigFgnUaQRqf+aE/Uf7aYYsBwPDr1GhHz+xoT/Dz/MPkP61JC5WlmAxE+Ic53PLTl+9dxb+JSW/hIAPKDJj5zSG3cYnRoPrFMFw7uoJIzL5jUenWK0gbG2CTmGvP351bgjDBk05z7zXMrm4AgJ05yAD6mjBw24ywxVfMbD5Vq1BXB+7e73oADfCyiAuYkDNvoCJ061rf0GUa6DpWAwOFa0xUTLaQPKa0HDu0lxB3TgNlGobmPI8jHqPQ1mqP4piVUaeIzryA9TFYjiOMJY5SIPIbeY19d61znCXEi4t7zEj9iCasw2GwUHubalh/Nq3lvM+1E0zFopAmSTGboTAqHE8Kpkgbr9v7U64hxRUOXKB/wBux5TUL+AF5R4svoB+RRS6xxFSiifFlEj0EVJMc3ISKZWOA2k1UAnqfFV6YXyGnl+RQAq6towprgHe2f8AJuEDodVj0P8ASg7mH9q9ZtEN4SQfL81qB3b45lMYizof4k0j2mPqKs7izeb/ACrgk/wsMh+pg+xNLf17D4xPmND7ih7tlH1Gnp+4qjQ3cDetiJYc8rDMI20mdKo/xIqIdDHVDH0P9qx+Jv3A5AcwNBBMe3SqCzHVj7kk6f0qbJK29rE238Ik/wC1um+o51c7hVgADyWBFZvgTqDm1LbaVoC92ZCx+w8hy9d6LUbfDbjjwW/DprAHpqd6ecA4BhSD+oOa5J2Y5ViP5Yk852pdheKNmi4TrvJn6z9yaJvYi00hO8AP8QX6yo/rV0mzs4bBIwKMpZd/8zXfnPiGp1gjzpi9y2yuFfJmBGZQSykjcFgRIFYyy6gAZWZQf/xAt9SOdGYrikCWVFAiO9/yxP8A5mdvKouzTDcIweHUhm7yQP8AUOcQogQkZQBPQ770p7UdoUFuLGIe2w+FEUBTtI2BH1oEdobZkG/ZHPwW8x9PEp+eu9V3uK4Z4U4khdv9Mge+Vais1e4xduXBdcnOIGaAu20xvppyplw3jS55vgGf4lGvI8jEfWirlvCp8L27v/8ATqAP+3Vj6xQOIdTqLdqPIz9BFImnuM3rT/5trR0jWPiA6yTrSnH4vMFgkgk6HkTvtRd294WC2wD1j8igvhy+RJ+tUXnERAA0Fcw97xMY5xUu811qCCCdN+dAaL+lVf4mOrfP/wC1QdtKr7leo/8AH+9EZG4R/wA1JMSQNCR70w/wYGADzrq9n50zVdw7DWeMOuub50dhe0jAw2x3P9qpfggECd6ru8Gg/FtTcNVorWLDR419Mx+s0NxqyYFxRDIOWsjn60rw3Cif4vOaZYDhO8OaghirnhUrrInnIoGTOgM77dK0Q4Ew/wDcMVOx2WzzqOm5H2ou4y2KxJPxN9/3oyzxY5QNfWddP+ae3uyAXcj/AMj/AEoU8FXbTQx9aG4As8VZc0HX8iicNxNog6/nrVrcMA0EVAYSOlBNsfO/59a4uNE179COte/wsdaHST48Gqu86V0YIDahMTcnQctfcUHMRdGp0JnrzoHvST+5On0opMO2hJHt+aVJsLzJn86Cptpfwy6wEK8E9AfwCn+AkQS8nzaPuazVpZg6Rr6jXptVtqzJkknf8+VNpZtsLHFLKMTduLpyiZ6/CKpx/b4CP0ykHWWZV25BRqB6msy9ktzjyGnz5mq/8PHMn503sk0Y3u2uIckm6wnpAH0FIVuMSSQdZ1J1+u9H2uGDUqfn/wAV39AAN/Wigg8az82B+1RGIneZHp70V+iU8qDvYNQ2ux08+XlVRZbvTsanbxDLt/arU4Qu/wDT+lebhIGxoLrOP61K5fzdKEfBxUFsxQ0YC/p+9ez0MiedWi150R4tXO8/PwVPuPOufpfSg//Z"/>
          <p:cNvSpPr>
            <a:spLocks noChangeAspect="1" noChangeArrowheads="1"/>
          </p:cNvSpPr>
          <p:nvPr/>
        </p:nvSpPr>
        <p:spPr bwMode="auto">
          <a:xfrm>
            <a:off x="77788" y="-623888"/>
            <a:ext cx="18288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4347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CasellaDiTesto 14"/>
          <p:cNvSpPr txBox="1">
            <a:spLocks noChangeArrowheads="1"/>
          </p:cNvSpPr>
          <p:nvPr/>
        </p:nvSpPr>
        <p:spPr bwMode="auto">
          <a:xfrm>
            <a:off x="413600" y="4412098"/>
            <a:ext cx="22685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PIAZZA VENEZIA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C9F71A-AE41-4D37-A530-219D4EF128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0200" y="1111250"/>
            <a:ext cx="2952330" cy="5245402"/>
          </a:xfrm>
          <a:prstGeom prst="rect">
            <a:avLst/>
          </a:prstGeom>
        </p:spPr>
      </p:pic>
      <p:cxnSp>
        <p:nvCxnSpPr>
          <p:cNvPr id="26" name="AutoShape 23">
            <a:extLst>
              <a:ext uri="{FF2B5EF4-FFF2-40B4-BE49-F238E27FC236}">
                <a16:creationId xmlns:a16="http://schemas.microsoft.com/office/drawing/2014/main" id="{B8FB2D26-62CD-4843-93B9-80851FD732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82527" y="4550597"/>
            <a:ext cx="2501441" cy="17454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ottotitolo 2"/>
          <p:cNvSpPr>
            <a:spLocks noGrp="1"/>
          </p:cNvSpPr>
          <p:nvPr>
            <p:ph type="subTitle" idx="1"/>
          </p:nvPr>
        </p:nvSpPr>
        <p:spPr>
          <a:xfrm>
            <a:off x="1187450" y="548679"/>
            <a:ext cx="7272338" cy="432395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</a:rPr>
              <a:t>Piazza Venezia con Palazzo Bonaparte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FD2B6-601B-4A81-99EA-FF682D410F3B}" type="slidenum">
              <a:rPr lang="it-IT"/>
              <a:pPr>
                <a:defRPr/>
              </a:pPr>
              <a:t>3</a:t>
            </a:fld>
            <a:endParaRPr lang="it-IT"/>
          </a:p>
        </p:txBody>
      </p:sp>
      <p:pic>
        <p:nvPicPr>
          <p:cNvPr id="22532" name="Picture 2" descr="F:\Scuola Colombo\Piazza Venezia\7 - palazzo bonapa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69" y="1253845"/>
            <a:ext cx="3521222" cy="469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CasellaDiTesto 5"/>
          <p:cNvSpPr txBox="1">
            <a:spLocks noChangeArrowheads="1"/>
          </p:cNvSpPr>
          <p:nvPr/>
        </p:nvSpPr>
        <p:spPr bwMode="auto">
          <a:xfrm>
            <a:off x="611187" y="1700212"/>
            <a:ext cx="21606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>
                <a:latin typeface="Calibri" pitchFamily="34" charset="0"/>
              </a:rPr>
              <a:t>Ospitò la madre di </a:t>
            </a:r>
            <a:r>
              <a:rPr lang="it-IT" b="1" dirty="0">
                <a:highlight>
                  <a:srgbClr val="FFFF00"/>
                </a:highlight>
                <a:latin typeface="Calibri" pitchFamily="34" charset="0"/>
              </a:rPr>
              <a:t>Napoleone</a:t>
            </a:r>
            <a:r>
              <a:rPr lang="it-IT" dirty="0">
                <a:latin typeface="Calibri" pitchFamily="34" charset="0"/>
              </a:rPr>
              <a:t> (Madama Letizia Ramolino Bonaparte), la quale trascorse gli ultimi anni della sua vita, passando intere giornate seduta dietro il balcone coperto d’angolo (“</a:t>
            </a:r>
            <a:r>
              <a:rPr lang="it-IT" b="1" dirty="0" err="1">
                <a:solidFill>
                  <a:srgbClr val="FF0000"/>
                </a:solidFill>
                <a:latin typeface="Calibri" pitchFamily="34" charset="0"/>
              </a:rPr>
              <a:t>mignano</a:t>
            </a:r>
            <a:r>
              <a:rPr lang="it-IT" dirty="0">
                <a:latin typeface="Calibri" pitchFamily="34" charset="0"/>
              </a:rPr>
              <a:t>”)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ottotitolo 2"/>
          <p:cNvSpPr>
            <a:spLocks noGrp="1"/>
          </p:cNvSpPr>
          <p:nvPr>
            <p:ph type="subTitle" idx="1"/>
          </p:nvPr>
        </p:nvSpPr>
        <p:spPr>
          <a:xfrm>
            <a:off x="1187450" y="620687"/>
            <a:ext cx="7272338" cy="360387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</a:rPr>
              <a:t>Donna Lucrezia – statua parlante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0E73D-C2A2-4D03-B265-C4E32F81856D}" type="slidenum">
              <a:rPr lang="it-IT"/>
              <a:pPr>
                <a:defRPr/>
              </a:pPr>
              <a:t>4</a:t>
            </a:fld>
            <a:endParaRPr lang="it-IT"/>
          </a:p>
        </p:txBody>
      </p:sp>
      <p:pic>
        <p:nvPicPr>
          <p:cNvPr id="23556" name="Picture 2" descr="F:\Scuola Colombo\Piazza Venezia\8 - Lucrez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4105" y="1628800"/>
            <a:ext cx="5721403" cy="42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CasellaDiTesto 5"/>
          <p:cNvSpPr txBox="1">
            <a:spLocks noChangeArrowheads="1"/>
          </p:cNvSpPr>
          <p:nvPr/>
        </p:nvSpPr>
        <p:spPr bwMode="auto">
          <a:xfrm>
            <a:off x="250824" y="1773238"/>
            <a:ext cx="223294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>
                <a:latin typeface="Calibri" pitchFamily="34" charset="0"/>
              </a:rPr>
              <a:t>Pasquino, Marforio, Facchino, Madama Lucrezia, Abate Luigi, Babuino... le «</a:t>
            </a:r>
            <a:r>
              <a:rPr lang="it-IT" b="1" dirty="0">
                <a:highlight>
                  <a:srgbClr val="FFFF00"/>
                </a:highlight>
                <a:latin typeface="Calibri" pitchFamily="34" charset="0"/>
              </a:rPr>
              <a:t>6 statue parlanti</a:t>
            </a:r>
            <a:r>
              <a:rPr lang="it-IT" dirty="0">
                <a:latin typeface="Calibri" pitchFamily="34" charset="0"/>
              </a:rPr>
              <a:t>" di Roma!</a:t>
            </a:r>
          </a:p>
          <a:p>
            <a:r>
              <a:rPr lang="it-IT" dirty="0">
                <a:latin typeface="Calibri" pitchFamily="34" charset="0"/>
              </a:rPr>
              <a:t>Fin dagli inizi del XVI secolo, </a:t>
            </a:r>
            <a:r>
              <a:rPr lang="it-IT" b="1" dirty="0">
                <a:latin typeface="Calibri" pitchFamily="34" charset="0"/>
              </a:rPr>
              <a:t>cartelli satirici </a:t>
            </a:r>
            <a:r>
              <a:rPr lang="it-IT" dirty="0">
                <a:latin typeface="Calibri" pitchFamily="34" charset="0"/>
              </a:rPr>
              <a:t>venivano appesi nottetempo presso tali statue.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ottotitolo 2"/>
          <p:cNvSpPr>
            <a:spLocks noGrp="1"/>
          </p:cNvSpPr>
          <p:nvPr>
            <p:ph type="subTitle" idx="1"/>
          </p:nvPr>
        </p:nvSpPr>
        <p:spPr>
          <a:xfrm>
            <a:off x="1187450" y="620687"/>
            <a:ext cx="7272338" cy="360387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</a:rPr>
              <a:t>La fontanella della Pigna di Pietro Lombardi (1927)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B2F01-8CC3-424C-AF51-62643B1F47C3}" type="slidenum">
              <a:rPr lang="it-IT"/>
              <a:pPr>
                <a:defRPr/>
              </a:pPr>
              <a:t>5</a:t>
            </a:fld>
            <a:endParaRPr lang="it-IT"/>
          </a:p>
        </p:txBody>
      </p:sp>
      <p:pic>
        <p:nvPicPr>
          <p:cNvPr id="24580" name="Picture 2" descr="F:\Scuola Colombo\Piazza Venezia\8 - Pig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24855"/>
            <a:ext cx="3606800" cy="481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1" name="CasellaDiTesto 9"/>
          <p:cNvSpPr txBox="1">
            <a:spLocks noChangeArrowheads="1"/>
          </p:cNvSpPr>
          <p:nvPr/>
        </p:nvSpPr>
        <p:spPr bwMode="auto">
          <a:xfrm>
            <a:off x="323528" y="1510774"/>
            <a:ext cx="32404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/>
              <a:t>La </a:t>
            </a:r>
            <a:r>
              <a:rPr lang="it-IT" b="1" dirty="0">
                <a:highlight>
                  <a:srgbClr val="FFFF00"/>
                </a:highlight>
              </a:rPr>
              <a:t>pigna</a:t>
            </a:r>
            <a:r>
              <a:rPr lang="it-IT" dirty="0"/>
              <a:t> (dal nome del </a:t>
            </a:r>
            <a:r>
              <a:rPr lang="it-IT" b="1" dirty="0"/>
              <a:t>rione</a:t>
            </a:r>
            <a:r>
              <a:rPr lang="it-IT" dirty="0"/>
              <a:t>) si eleva su corone di tulipani stilizzati. </a:t>
            </a:r>
            <a:r>
              <a:rPr lang="it-IT" b="1" dirty="0">
                <a:highlight>
                  <a:srgbClr val="FFFF00"/>
                </a:highlight>
              </a:rPr>
              <a:t>L'acqua Marcia </a:t>
            </a:r>
            <a:r>
              <a:rPr lang="it-IT" dirty="0"/>
              <a:t>sgorga in diversi zampilli, raccogliendosi a più livelli fino a raggiungere due vaschette a terra, disegnate da lastre di travertino, le quali stabiliscono un continuo del lastricato del marciapiede. Le fontane rionali furono fatte da </a:t>
            </a:r>
            <a:r>
              <a:rPr lang="it-IT" b="1" dirty="0">
                <a:highlight>
                  <a:srgbClr val="FFFF00"/>
                </a:highlight>
              </a:rPr>
              <a:t>Pietro Lombardi nel 1927</a:t>
            </a:r>
          </a:p>
          <a:p>
            <a:endParaRPr lang="it-IT" sz="1200" b="1" dirty="0">
              <a:latin typeface="Calibri" pitchFamily="34" charset="0"/>
            </a:endParaRPr>
          </a:p>
          <a:p>
            <a:endParaRPr lang="it-IT" sz="1200" b="1" dirty="0">
              <a:latin typeface="Calibri" pitchFamily="34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ottotitolo 2"/>
          <p:cNvSpPr>
            <a:spLocks noGrp="1"/>
          </p:cNvSpPr>
          <p:nvPr>
            <p:ph type="subTitle" idx="1"/>
          </p:nvPr>
        </p:nvSpPr>
        <p:spPr>
          <a:xfrm>
            <a:off x="1187450" y="620687"/>
            <a:ext cx="7272338" cy="360387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  <a:highlight>
                  <a:srgbClr val="FFFF00"/>
                </a:highlight>
              </a:rPr>
              <a:t>Piazza Venezia prima degli sventramenti per il Vittoriano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A78C8-34C0-42FE-9265-A86B68F3E877}" type="slidenum">
              <a:rPr lang="it-IT"/>
              <a:pPr>
                <a:defRPr/>
              </a:pPr>
              <a:t>6</a:t>
            </a:fld>
            <a:endParaRPr lang="it-IT"/>
          </a:p>
        </p:txBody>
      </p:sp>
      <p:pic>
        <p:nvPicPr>
          <p:cNvPr id="21508" name="Picture 2" descr="F:\Scuola Colombo\Piazza Venezia\5 - piazza Venez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25538"/>
            <a:ext cx="7253287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09" name="AutoShape 23"/>
          <p:cNvCxnSpPr>
            <a:cxnSpLocks noChangeShapeType="1"/>
          </p:cNvCxnSpPr>
          <p:nvPr/>
        </p:nvCxnSpPr>
        <p:spPr bwMode="auto">
          <a:xfrm flipH="1">
            <a:off x="2700338" y="1628775"/>
            <a:ext cx="142875" cy="10795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510" name="CasellaDiTesto 21"/>
          <p:cNvSpPr txBox="1">
            <a:spLocks noChangeArrowheads="1"/>
          </p:cNvSpPr>
          <p:nvPr/>
        </p:nvSpPr>
        <p:spPr bwMode="auto">
          <a:xfrm>
            <a:off x="1547813" y="1412875"/>
            <a:ext cx="2736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>
                <a:solidFill>
                  <a:srgbClr val="FF0000"/>
                </a:solidFill>
              </a:rPr>
              <a:t>Palazzo TORLONIA, oggi Assicurazioni Generali</a:t>
            </a:r>
          </a:p>
        </p:txBody>
      </p:sp>
      <p:cxnSp>
        <p:nvCxnSpPr>
          <p:cNvPr id="21511" name="AutoShape 23"/>
          <p:cNvCxnSpPr>
            <a:cxnSpLocks noChangeShapeType="1"/>
          </p:cNvCxnSpPr>
          <p:nvPr/>
        </p:nvCxnSpPr>
        <p:spPr bwMode="auto">
          <a:xfrm flipH="1">
            <a:off x="3492500" y="3284538"/>
            <a:ext cx="71438" cy="5762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512" name="CasellaDiTesto 21"/>
          <p:cNvSpPr txBox="1">
            <a:spLocks noChangeArrowheads="1"/>
          </p:cNvSpPr>
          <p:nvPr/>
        </p:nvSpPr>
        <p:spPr bwMode="auto">
          <a:xfrm>
            <a:off x="2916238" y="2997200"/>
            <a:ext cx="27352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>
                <a:solidFill>
                  <a:srgbClr val="FF0000"/>
                </a:solidFill>
              </a:rPr>
              <a:t>Torre di Paolo III Farnese</a:t>
            </a:r>
          </a:p>
        </p:txBody>
      </p:sp>
      <p:cxnSp>
        <p:nvCxnSpPr>
          <p:cNvPr id="21513" name="AutoShape 23"/>
          <p:cNvCxnSpPr>
            <a:cxnSpLocks noChangeShapeType="1"/>
          </p:cNvCxnSpPr>
          <p:nvPr/>
        </p:nvCxnSpPr>
        <p:spPr bwMode="auto">
          <a:xfrm flipH="1">
            <a:off x="4932363" y="3644900"/>
            <a:ext cx="71437" cy="5762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514" name="CasellaDiTesto 21"/>
          <p:cNvSpPr txBox="1">
            <a:spLocks noChangeArrowheads="1"/>
          </p:cNvSpPr>
          <p:nvPr/>
        </p:nvSpPr>
        <p:spPr bwMode="auto">
          <a:xfrm>
            <a:off x="3779838" y="3429000"/>
            <a:ext cx="2736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>
                <a:solidFill>
                  <a:srgbClr val="FF0000"/>
                </a:solidFill>
              </a:rPr>
              <a:t>Palazzetto di Venezia, spostato nel 1911</a:t>
            </a:r>
          </a:p>
        </p:txBody>
      </p:sp>
      <p:cxnSp>
        <p:nvCxnSpPr>
          <p:cNvPr id="21515" name="AutoShape 23"/>
          <p:cNvCxnSpPr>
            <a:cxnSpLocks noChangeShapeType="1"/>
          </p:cNvCxnSpPr>
          <p:nvPr/>
        </p:nvCxnSpPr>
        <p:spPr bwMode="auto">
          <a:xfrm flipH="1">
            <a:off x="7524750" y="4221163"/>
            <a:ext cx="576263" cy="1444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516" name="CasellaDiTesto 21"/>
          <p:cNvSpPr txBox="1">
            <a:spLocks noChangeArrowheads="1"/>
          </p:cNvSpPr>
          <p:nvPr/>
        </p:nvSpPr>
        <p:spPr bwMode="auto">
          <a:xfrm>
            <a:off x="7775575" y="4365625"/>
            <a:ext cx="2736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>
                <a:solidFill>
                  <a:srgbClr val="FF0000"/>
                </a:solidFill>
              </a:rPr>
              <a:t>Balcone di Mussolini</a:t>
            </a: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ottotitolo 2"/>
          <p:cNvSpPr>
            <a:spLocks noGrp="1"/>
          </p:cNvSpPr>
          <p:nvPr>
            <p:ph type="subTitle" idx="1"/>
          </p:nvPr>
        </p:nvSpPr>
        <p:spPr>
          <a:xfrm>
            <a:off x="1187450" y="620687"/>
            <a:ext cx="7272338" cy="360387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</a:rPr>
              <a:t>Piazza Venezia prima degli sventramenti per il Vittoriano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7A942-7BE7-4DE7-BD2E-27D967FC1107}" type="slidenum">
              <a:rPr lang="it-IT"/>
              <a:pPr>
                <a:defRPr/>
              </a:pPr>
              <a:t>7</a:t>
            </a:fld>
            <a:endParaRPr lang="it-IT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0114EDD-5461-4836-BDC5-09A241ACA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79" y="2060848"/>
            <a:ext cx="6597880" cy="3944838"/>
          </a:xfrm>
          <a:prstGeom prst="rect">
            <a:avLst/>
          </a:prstGeom>
        </p:spPr>
      </p:pic>
      <p:cxnSp>
        <p:nvCxnSpPr>
          <p:cNvPr id="11" name="AutoShape 23">
            <a:extLst>
              <a:ext uri="{FF2B5EF4-FFF2-40B4-BE49-F238E27FC236}">
                <a16:creationId xmlns:a16="http://schemas.microsoft.com/office/drawing/2014/main" id="{A7A6FC23-3D40-49DA-BF3C-3FCB41ECFCD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40352" y="1748692"/>
            <a:ext cx="504056" cy="182432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2" name="CasellaDiTesto 21">
            <a:extLst>
              <a:ext uri="{FF2B5EF4-FFF2-40B4-BE49-F238E27FC236}">
                <a16:creationId xmlns:a16="http://schemas.microsoft.com/office/drawing/2014/main" id="{9C2437CA-D4F5-459E-9EF4-AD35EBF38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1518504"/>
            <a:ext cx="2736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 dirty="0">
                <a:solidFill>
                  <a:srgbClr val="FF0000"/>
                </a:solidFill>
              </a:rPr>
              <a:t>Balcone di Mussolini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ottotitolo 2"/>
          <p:cNvSpPr>
            <a:spLocks noGrp="1"/>
          </p:cNvSpPr>
          <p:nvPr>
            <p:ph type="subTitle" idx="1"/>
          </p:nvPr>
        </p:nvSpPr>
        <p:spPr>
          <a:xfrm>
            <a:off x="1187450" y="620687"/>
            <a:ext cx="7272338" cy="360387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</a:rPr>
              <a:t>IL VITTORIANO (1911)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7A942-7BE7-4DE7-BD2E-27D967FC1107}" type="slidenum">
              <a:rPr lang="it-IT"/>
              <a:pPr>
                <a:defRPr/>
              </a:pPr>
              <a:t>8</a:t>
            </a:fld>
            <a:endParaRPr lang="it-IT"/>
          </a:p>
        </p:txBody>
      </p:sp>
      <p:pic>
        <p:nvPicPr>
          <p:cNvPr id="25604" name="Picture 2" descr="F:\Scuola Colombo\Piazza Venezia\8 - Vittori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1341438"/>
            <a:ext cx="69961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84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ottotitolo 2"/>
          <p:cNvSpPr>
            <a:spLocks noGrp="1"/>
          </p:cNvSpPr>
          <p:nvPr>
            <p:ph type="subTitle" idx="1"/>
          </p:nvPr>
        </p:nvSpPr>
        <p:spPr>
          <a:xfrm>
            <a:off x="1187450" y="620687"/>
            <a:ext cx="7272338" cy="360387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</a:rPr>
              <a:t>IL MILITE IGNOTO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7A942-7BE7-4DE7-BD2E-27D967FC1107}" type="slidenum">
              <a:rPr lang="it-IT"/>
              <a:pPr>
                <a:defRPr/>
              </a:pPr>
              <a:t>9</a:t>
            </a:fld>
            <a:endParaRPr lang="it-IT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3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8CEB35-6786-4FE9-B599-784B589B60D3}"/>
              </a:ext>
            </a:extLst>
          </p:cNvPr>
          <p:cNvSpPr txBox="1"/>
          <p:nvPr/>
        </p:nvSpPr>
        <p:spPr>
          <a:xfrm>
            <a:off x="683568" y="1374829"/>
            <a:ext cx="31683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Il </a:t>
            </a:r>
            <a:r>
              <a:rPr lang="it-IT" b="1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Milite Ignoto</a:t>
            </a:r>
            <a:r>
              <a:rPr lang="it-IT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</a:t>
            </a:r>
            <a:r>
              <a:rPr lang="it-IT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è un militare morto in una guerra il cui corpo non è stato identificato e che si pensa non potrà mai essere identificato. La sua tomba è una sepoltura simbolica che rappresenta tutti coloro che sono </a:t>
            </a:r>
            <a:r>
              <a:rPr lang="it-IT" dirty="0">
                <a:solidFill>
                  <a:srgbClr val="202124"/>
                </a:solidFill>
                <a:latin typeface="arial" panose="020B0604020202020204" pitchFamily="34" charset="0"/>
              </a:rPr>
              <a:t>morti in un conflitto e che non sono mai stati identificati. Fu inaugurata solennemente il 4 novembre 1921 con la traslazione da </a:t>
            </a:r>
            <a:r>
              <a:rPr lang="it-IT" b="1" dirty="0">
                <a:solidFill>
                  <a:srgbClr val="202124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Aquileia</a:t>
            </a:r>
            <a:r>
              <a:rPr lang="it-IT" dirty="0">
                <a:solidFill>
                  <a:srgbClr val="202124"/>
                </a:solidFill>
                <a:latin typeface="arial" panose="020B0604020202020204" pitchFamily="34" charset="0"/>
              </a:rPr>
              <a:t> dei </a:t>
            </a:r>
            <a:r>
              <a:rPr lang="it-IT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resti di un soldato, dopo un viaggio in treno speciale attraverso varie città italiane.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10A8AB-5428-44C6-8FE0-628059B8C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619" y="1426448"/>
            <a:ext cx="2971800" cy="4581525"/>
          </a:xfrm>
          <a:prstGeom prst="rect">
            <a:avLst/>
          </a:prstGeom>
        </p:spPr>
      </p:pic>
      <p:cxnSp>
        <p:nvCxnSpPr>
          <p:cNvPr id="10" name="AutoShape 23">
            <a:extLst>
              <a:ext uri="{FF2B5EF4-FFF2-40B4-BE49-F238E27FC236}">
                <a16:creationId xmlns:a16="http://schemas.microsoft.com/office/drawing/2014/main" id="{2262B995-7EF3-4B5A-BC7C-7D53F919FDF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3200" y="1956472"/>
            <a:ext cx="1763216" cy="168051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1" name="CasellaDiTesto 21">
            <a:extLst>
              <a:ext uri="{FF2B5EF4-FFF2-40B4-BE49-F238E27FC236}">
                <a16:creationId xmlns:a16="http://schemas.microsoft.com/office/drawing/2014/main" id="{0631D636-A739-4779-9184-6C12071F0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093" y="1771806"/>
            <a:ext cx="114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rgbClr val="FF0000"/>
                </a:solidFill>
              </a:rPr>
              <a:t>La dea Roma</a:t>
            </a:r>
          </a:p>
          <a:p>
            <a:endParaRPr lang="it-IT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50001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808</Words>
  <Application>Microsoft Office PowerPoint</Application>
  <PresentationFormat>Presentazione su schermo (4:3)</PresentationFormat>
  <Paragraphs>60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Arial</vt:lpstr>
      <vt:lpstr>Calibri</vt:lpstr>
      <vt:lpstr>EB Garamond</vt:lpstr>
      <vt:lpstr>Montserrat</vt:lpstr>
      <vt:lpstr>Palatino Linotype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Salvatore Liguori</cp:lastModifiedBy>
  <cp:revision>678</cp:revision>
  <cp:lastPrinted>2006-01-09T15:53:18Z</cp:lastPrinted>
  <dcterms:created xsi:type="dcterms:W3CDTF">2005-12-30T08:58:22Z</dcterms:created>
  <dcterms:modified xsi:type="dcterms:W3CDTF">2022-12-20T15:04:43Z</dcterms:modified>
</cp:coreProperties>
</file>